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461" r:id="rId6"/>
    <p:sldId id="449" r:id="rId7"/>
    <p:sldId id="447" r:id="rId8"/>
    <p:sldId id="450" r:id="rId9"/>
    <p:sldId id="451" r:id="rId10"/>
    <p:sldId id="452" r:id="rId11"/>
    <p:sldId id="453" r:id="rId12"/>
    <p:sldId id="476" r:id="rId13"/>
    <p:sldId id="455" r:id="rId14"/>
    <p:sldId id="415" r:id="rId15"/>
    <p:sldId id="417" r:id="rId16"/>
    <p:sldId id="418" r:id="rId17"/>
    <p:sldId id="421" r:id="rId18"/>
    <p:sldId id="457" r:id="rId19"/>
    <p:sldId id="422" r:id="rId20"/>
    <p:sldId id="459" r:id="rId21"/>
    <p:sldId id="477" r:id="rId22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pos="7446" userDrawn="1">
          <p15:clr>
            <a:srgbClr val="A4A3A4"/>
          </p15:clr>
        </p15:guide>
        <p15:guide id="5" pos="3636" userDrawn="1">
          <p15:clr>
            <a:srgbClr val="A4A3A4"/>
          </p15:clr>
        </p15:guide>
        <p15:guide id="6" pos="4044" userDrawn="1">
          <p15:clr>
            <a:srgbClr val="A4A3A4"/>
          </p15:clr>
        </p15:guide>
        <p15:guide id="7" orient="horz" pos="4020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enice Sbarra" initials="BS" lastIdx="1" clrIdx="0"/>
  <p:cmAuthor id="2" name="Fiorentina Mazzaro" initials="F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59EE2"/>
    <a:srgbClr val="085788"/>
    <a:srgbClr val="E9EBF5"/>
    <a:srgbClr val="1F497D"/>
    <a:srgbClr val="339933"/>
    <a:srgbClr val="D3E1ED"/>
    <a:srgbClr val="A9C4DB"/>
    <a:srgbClr val="9BBC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B7E42-E9B2-4FB8-A22E-8D3BAF2C15A3}" v="2" dt="2023-02-16T14:35:38.200"/>
    <p1510:client id="{2165A5A7-C87B-4CFC-B18A-E20067B0BEC4}" v="2" dt="2022-09-01T08:36:03.540"/>
    <p1510:client id="{2A177CF2-0EC8-75AA-C11E-9273C7FC13A7}" v="180" dt="2023-02-16T14:27:11.717"/>
    <p1510:client id="{7BC0FE92-7EAD-2138-9BC0-7ADE0A0B185C}" v="1" dt="2023-02-16T14:28:10.915"/>
    <p1510:client id="{A25C6B23-5328-232C-1846-5D3FBAA85B11}" v="26" dt="2023-02-16T14:37:34.672"/>
    <p1510:client id="{E033104E-5ADF-709A-9BC1-8EF9262E917E}" v="590" dt="2023-02-13T11:42:33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>
        <p:guide orient="horz" pos="2160"/>
        <p:guide pos="3840"/>
        <p:guide pos="234"/>
        <p:guide pos="7446"/>
        <p:guide pos="3636"/>
        <p:guide pos="4044"/>
        <p:guide orient="horz" pos="4020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6AEF8-2969-4346-B645-2BBF37F5E4B2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</dgm:pt>
    <dgm:pt modelId="{76B86719-70B5-4D1C-848B-AADD80EC1524}">
      <dgm:prSet phldrT="[Testo]"/>
      <dgm:spPr>
        <a:xfrm rot="17700000">
          <a:off x="3562170" y="734668"/>
          <a:ext cx="1006157" cy="484890"/>
        </a:xfrm>
        <a:noFill/>
        <a:ln>
          <a:noFill/>
        </a:ln>
        <a:effectLst/>
      </dgm:spPr>
      <dgm:t>
        <a:bodyPr/>
        <a:lstStyle/>
        <a:p>
          <a:pPr algn="l">
            <a:buNone/>
          </a:pPr>
          <a:r>
            <a:rPr lang="it-IT" b="1">
              <a:solidFill>
                <a:srgbClr val="70AD47"/>
              </a:solidFill>
              <a:latin typeface="Calibri"/>
              <a:ea typeface="+mn-ea"/>
              <a:cs typeface="+mn-cs"/>
            </a:rPr>
            <a:t>Avanzato</a:t>
          </a:r>
        </a:p>
      </dgm:t>
    </dgm:pt>
    <dgm:pt modelId="{0645BBA6-BABD-4637-983C-55A4FD234307}" type="parTrans" cxnId="{FB8F1471-5DAB-4FA1-94D1-A6F458290FA2}">
      <dgm:prSet/>
      <dgm:spPr/>
      <dgm:t>
        <a:bodyPr/>
        <a:lstStyle/>
        <a:p>
          <a:pPr algn="ctr"/>
          <a:endParaRPr lang="it-IT"/>
        </a:p>
      </dgm:t>
    </dgm:pt>
    <dgm:pt modelId="{DBD363D8-AB1F-4BE1-A71C-84E2704F7FF6}" type="sibTrans" cxnId="{FB8F1471-5DAB-4FA1-94D1-A6F458290FA2}">
      <dgm:prSet/>
      <dgm:spPr/>
      <dgm:t>
        <a:bodyPr/>
        <a:lstStyle/>
        <a:p>
          <a:pPr algn="ctr"/>
          <a:endParaRPr lang="it-IT"/>
        </a:p>
      </dgm:t>
    </dgm:pt>
    <dgm:pt modelId="{AAD6BA3A-062F-4682-8920-6C13AC4D3DCA}">
      <dgm:prSet phldrT="[Testo]"/>
      <dgm:spPr>
        <a:xfrm rot="17700000">
          <a:off x="286632" y="734668"/>
          <a:ext cx="1006157" cy="484890"/>
        </a:xfrm>
        <a:noFill/>
        <a:ln>
          <a:noFill/>
        </a:ln>
        <a:effectLst/>
      </dgm:spPr>
      <dgm:t>
        <a:bodyPr/>
        <a:lstStyle/>
        <a:p>
          <a:pPr algn="l">
            <a:buNone/>
          </a:pPr>
          <a:r>
            <a:rPr lang="it-IT" b="1">
              <a:solidFill>
                <a:srgbClr val="0070C0"/>
              </a:solidFill>
              <a:latin typeface="Calibri"/>
              <a:ea typeface="+mn-ea"/>
              <a:cs typeface="+mn-cs"/>
            </a:rPr>
            <a:t>Base</a:t>
          </a:r>
        </a:p>
      </dgm:t>
    </dgm:pt>
    <dgm:pt modelId="{9837F53F-BA48-4492-AED4-5CA780317C6C}" type="parTrans" cxnId="{5B11A728-72CC-4AF2-B4FB-C846259E3F93}">
      <dgm:prSet/>
      <dgm:spPr/>
      <dgm:t>
        <a:bodyPr/>
        <a:lstStyle/>
        <a:p>
          <a:endParaRPr lang="it-IT"/>
        </a:p>
      </dgm:t>
    </dgm:pt>
    <dgm:pt modelId="{4A7947FA-0DA1-4667-93D4-522AC381BB2C}" type="sibTrans" cxnId="{5B11A728-72CC-4AF2-B4FB-C846259E3F93}">
      <dgm:prSet/>
      <dgm:spPr/>
      <dgm:t>
        <a:bodyPr/>
        <a:lstStyle/>
        <a:p>
          <a:endParaRPr lang="it-IT"/>
        </a:p>
      </dgm:t>
    </dgm:pt>
    <dgm:pt modelId="{6BB15E1E-F7B7-46FA-A80D-CD102652F101}">
      <dgm:prSet phldrT="[Testo]" custT="1"/>
      <dgm:spPr>
        <a:xfrm rot="17700000">
          <a:off x="855239" y="2173860"/>
          <a:ext cx="870373" cy="419661"/>
        </a:xfrm>
        <a:noFill/>
        <a:ln>
          <a:noFill/>
        </a:ln>
        <a:effectLst/>
      </dgm:spPr>
      <dgm:t>
        <a:bodyPr/>
        <a:lstStyle/>
        <a:p>
          <a:pPr algn="r">
            <a:buNone/>
          </a:pPr>
          <a:r>
            <a:rPr lang="it-IT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L'orientamento a supporto delle transizioni</a:t>
          </a:r>
        </a:p>
      </dgm:t>
    </dgm:pt>
    <dgm:pt modelId="{F29F4CAA-6BA9-4F45-928C-0FFEFD0C7C2C}" type="parTrans" cxnId="{4F0D0227-F12C-4B4F-8AB4-88D2E13965C2}">
      <dgm:prSet/>
      <dgm:spPr/>
      <dgm:t>
        <a:bodyPr/>
        <a:lstStyle/>
        <a:p>
          <a:endParaRPr lang="it-IT"/>
        </a:p>
      </dgm:t>
    </dgm:pt>
    <dgm:pt modelId="{B4FF5A28-9C2C-4FC0-8CD6-BCF5C6684614}" type="sibTrans" cxnId="{4F0D0227-F12C-4B4F-8AB4-88D2E13965C2}">
      <dgm:prSet/>
      <dgm:spPr/>
      <dgm:t>
        <a:bodyPr/>
        <a:lstStyle/>
        <a:p>
          <a:endParaRPr lang="it-IT"/>
        </a:p>
      </dgm:t>
    </dgm:pt>
    <dgm:pt modelId="{97057278-7905-4247-86B6-48AB25A4331A}">
      <dgm:prSet phldrT="[Testo]" custT="1"/>
      <dgm:spPr>
        <a:xfrm rot="17700000">
          <a:off x="1336263" y="2173860"/>
          <a:ext cx="870373" cy="41966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it-IT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Metodologie e strumenti per l'orientamento</a:t>
          </a:r>
        </a:p>
      </dgm:t>
    </dgm:pt>
    <dgm:pt modelId="{8A565946-8DDC-4D84-AD68-DF2CDF6EC51D}" type="parTrans" cxnId="{7D75F2CF-5BEA-4080-863B-5B8141CA3402}">
      <dgm:prSet/>
      <dgm:spPr/>
      <dgm:t>
        <a:bodyPr/>
        <a:lstStyle/>
        <a:p>
          <a:endParaRPr lang="it-IT"/>
        </a:p>
      </dgm:t>
    </dgm:pt>
    <dgm:pt modelId="{B20E7204-00A4-461A-ACE2-AEF02FF97050}" type="sibTrans" cxnId="{7D75F2CF-5BEA-4080-863B-5B8141CA3402}">
      <dgm:prSet/>
      <dgm:spPr/>
      <dgm:t>
        <a:bodyPr/>
        <a:lstStyle/>
        <a:p>
          <a:endParaRPr lang="it-IT"/>
        </a:p>
      </dgm:t>
    </dgm:pt>
    <dgm:pt modelId="{3328AA07-3324-4411-B76B-E30658697496}">
      <dgm:prSet phldrT="[Testo]" custT="1"/>
      <dgm:spPr>
        <a:xfrm rot="17700000">
          <a:off x="1817287" y="2173860"/>
          <a:ext cx="870373" cy="41966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it-IT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governance territoriale e i PCTO</a:t>
          </a:r>
        </a:p>
      </dgm:t>
    </dgm:pt>
    <dgm:pt modelId="{64D09C97-92F2-4E75-B00D-B0827938E393}" type="parTrans" cxnId="{C856AD6F-5530-45D6-A2CF-096CD2ED7C85}">
      <dgm:prSet/>
      <dgm:spPr/>
      <dgm:t>
        <a:bodyPr/>
        <a:lstStyle/>
        <a:p>
          <a:endParaRPr lang="it-IT"/>
        </a:p>
      </dgm:t>
    </dgm:pt>
    <dgm:pt modelId="{C0916493-61DF-4D93-8841-D5446C4B14A4}" type="sibTrans" cxnId="{C856AD6F-5530-45D6-A2CF-096CD2ED7C85}">
      <dgm:prSet/>
      <dgm:spPr/>
      <dgm:t>
        <a:bodyPr/>
        <a:lstStyle/>
        <a:p>
          <a:endParaRPr lang="it-IT"/>
        </a:p>
      </dgm:t>
    </dgm:pt>
    <dgm:pt modelId="{40C8A162-678F-4EC3-A203-72859BFB75AD}">
      <dgm:prSet phldrT="[Testo]" custT="1"/>
      <dgm:spPr>
        <a:xfrm rot="17700000">
          <a:off x="3649753" y="2173860"/>
          <a:ext cx="870373" cy="419661"/>
        </a:xfrm>
        <a:noFill/>
        <a:ln>
          <a:noFill/>
        </a:ln>
        <a:effectLst/>
      </dgm:spPr>
      <dgm:t>
        <a:bodyPr/>
        <a:lstStyle/>
        <a:p>
          <a:pPr algn="r">
            <a:buNone/>
          </a:pPr>
          <a:r>
            <a:rPr lang="it-IT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rete territoriale: risorse e servizi</a:t>
          </a:r>
        </a:p>
      </dgm:t>
    </dgm:pt>
    <dgm:pt modelId="{CF508FA3-0007-4151-A71D-8FEF57B51190}" type="parTrans" cxnId="{A0DD2DE4-699B-4964-AC09-15AA1265EB6C}">
      <dgm:prSet/>
      <dgm:spPr/>
      <dgm:t>
        <a:bodyPr/>
        <a:lstStyle/>
        <a:p>
          <a:endParaRPr lang="it-IT"/>
        </a:p>
      </dgm:t>
    </dgm:pt>
    <dgm:pt modelId="{7FF63945-44FD-46FE-9549-4602BEE5B0DC}" type="sibTrans" cxnId="{A0DD2DE4-699B-4964-AC09-15AA1265EB6C}">
      <dgm:prSet/>
      <dgm:spPr/>
      <dgm:t>
        <a:bodyPr/>
        <a:lstStyle/>
        <a:p>
          <a:endParaRPr lang="it-IT"/>
        </a:p>
      </dgm:t>
    </dgm:pt>
    <dgm:pt modelId="{4BFB9BA7-A726-42DE-B294-596AAEF8589A}">
      <dgm:prSet phldrT="[Testo]"/>
      <dgm:spPr>
        <a:xfrm rot="17700000">
          <a:off x="2298312" y="2173860"/>
          <a:ext cx="870373" cy="41966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endParaRPr lang="it-IT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6A84DDC-72EB-4E3F-8E06-035B12866F95}" type="parTrans" cxnId="{2CA95DF6-3162-4A50-87AE-4FBA87A511A5}">
      <dgm:prSet/>
      <dgm:spPr/>
      <dgm:t>
        <a:bodyPr/>
        <a:lstStyle/>
        <a:p>
          <a:endParaRPr lang="it-IT"/>
        </a:p>
      </dgm:t>
    </dgm:pt>
    <dgm:pt modelId="{75E0268F-C1E9-42EA-A6AE-0562E6C1048C}" type="sibTrans" cxnId="{2CA95DF6-3162-4A50-87AE-4FBA87A511A5}">
      <dgm:prSet/>
      <dgm:spPr/>
      <dgm:t>
        <a:bodyPr/>
        <a:lstStyle/>
        <a:p>
          <a:endParaRPr lang="it-IT"/>
        </a:p>
      </dgm:t>
    </dgm:pt>
    <dgm:pt modelId="{33FADECF-1DB2-4F1F-A45D-E2B4DBF2D019}">
      <dgm:prSet phldrT="[Testo]" custT="1"/>
      <dgm:spPr>
        <a:xfrm rot="17700000">
          <a:off x="4130777" y="2173860"/>
          <a:ext cx="870373" cy="419661"/>
        </a:xfr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it-IT" sz="1400" b="1" i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PROJECT WORK</a:t>
          </a:r>
        </a:p>
      </dgm:t>
    </dgm:pt>
    <dgm:pt modelId="{F9B875C1-E7AA-4D8F-B9BE-3AAF1922F994}" type="parTrans" cxnId="{F08D9DF5-75AA-4C3B-B4D3-CF838B91CA26}">
      <dgm:prSet/>
      <dgm:spPr/>
      <dgm:t>
        <a:bodyPr/>
        <a:lstStyle/>
        <a:p>
          <a:endParaRPr lang="it-IT"/>
        </a:p>
      </dgm:t>
    </dgm:pt>
    <dgm:pt modelId="{3570F33F-877F-4CCD-9660-CA87F29C70E6}" type="sibTrans" cxnId="{F08D9DF5-75AA-4C3B-B4D3-CF838B91CA26}">
      <dgm:prSet/>
      <dgm:spPr/>
      <dgm:t>
        <a:bodyPr/>
        <a:lstStyle/>
        <a:p>
          <a:endParaRPr lang="it-IT"/>
        </a:p>
      </dgm:t>
    </dgm:pt>
    <dgm:pt modelId="{99DB3A82-BE80-42F1-97E3-276D6B74B2F5}">
      <dgm:prSet phldrT="[Testo]" custT="1"/>
      <dgm:spPr>
        <a:xfrm rot="17700000">
          <a:off x="374215" y="2173860"/>
          <a:ext cx="870373" cy="419661"/>
        </a:xfrm>
        <a:noFill/>
        <a:ln>
          <a:noFill/>
        </a:ln>
        <a:effectLst/>
      </dgm:spPr>
      <dgm:t>
        <a:bodyPr/>
        <a:lstStyle/>
        <a:p>
          <a:pPr algn="r">
            <a:buNone/>
          </a:pPr>
          <a:r>
            <a:rPr lang="it-IT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Introduzione</a:t>
          </a:r>
        </a:p>
      </dgm:t>
    </dgm:pt>
    <dgm:pt modelId="{6FE52D82-0E84-4ADB-B651-7056B2361856}" type="parTrans" cxnId="{B7F7AB3A-9020-467A-B7B5-74EE108E0DE9}">
      <dgm:prSet/>
      <dgm:spPr/>
      <dgm:t>
        <a:bodyPr/>
        <a:lstStyle/>
        <a:p>
          <a:endParaRPr lang="it-IT"/>
        </a:p>
      </dgm:t>
    </dgm:pt>
    <dgm:pt modelId="{A5B44A35-7752-4ACC-A825-2B8C3E08A101}" type="sibTrans" cxnId="{B7F7AB3A-9020-467A-B7B5-74EE108E0DE9}">
      <dgm:prSet/>
      <dgm:spPr/>
      <dgm:t>
        <a:bodyPr/>
        <a:lstStyle/>
        <a:p>
          <a:endParaRPr lang="it-IT"/>
        </a:p>
      </dgm:t>
    </dgm:pt>
    <dgm:pt modelId="{C1DB1DE8-CB6D-46C9-805A-674C1E9E2621}" type="pres">
      <dgm:prSet presAssocID="{8326AEF8-2969-4346-B645-2BBF37F5E4B2}" presName="Name0" presStyleCnt="0">
        <dgm:presLayoutVars>
          <dgm:dir/>
        </dgm:presLayoutVars>
      </dgm:prSet>
      <dgm:spPr/>
    </dgm:pt>
    <dgm:pt modelId="{462963A3-77F1-4581-BDBE-CE00C676E974}" type="pres">
      <dgm:prSet presAssocID="{AAD6BA3A-062F-4682-8920-6C13AC4D3DCA}" presName="parComposite" presStyleCnt="0"/>
      <dgm:spPr/>
    </dgm:pt>
    <dgm:pt modelId="{6A3150D4-B4C9-4C8E-BB92-2C4C5880F795}" type="pres">
      <dgm:prSet presAssocID="{AAD6BA3A-062F-4682-8920-6C13AC4D3DCA}" presName="parBigCircle" presStyleLbl="node0" presStyleIdx="0" presStyleCnt="2"/>
      <dgm:spPr>
        <a:xfrm>
          <a:off x="1441" y="1394483"/>
          <a:ext cx="809386" cy="809386"/>
        </a:xfrm>
        <a:prstGeom prst="donut">
          <a:avLst>
            <a:gd name="adj" fmla="val 20000"/>
          </a:avLst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FEA4F9C1-2F04-4661-B29A-38EB745B95C4}" type="pres">
      <dgm:prSet presAssocID="{AAD6BA3A-062F-4682-8920-6C13AC4D3DCA}" presName="parTx" presStyleLbl="revTx" presStyleIdx="0" presStyleCnt="16"/>
      <dgm:spPr>
        <a:prstGeom prst="rect">
          <a:avLst/>
        </a:prstGeom>
      </dgm:spPr>
    </dgm:pt>
    <dgm:pt modelId="{222E906D-D660-4F41-80D1-B376184C7C01}" type="pres">
      <dgm:prSet presAssocID="{AAD6BA3A-062F-4682-8920-6C13AC4D3DCA}" presName="bSpace" presStyleCnt="0"/>
      <dgm:spPr/>
    </dgm:pt>
    <dgm:pt modelId="{6A74980B-641C-4389-9362-523EC7F6D2A0}" type="pres">
      <dgm:prSet presAssocID="{AAD6BA3A-062F-4682-8920-6C13AC4D3DCA}" presName="parBackupNorm" presStyleCnt="0"/>
      <dgm:spPr/>
    </dgm:pt>
    <dgm:pt modelId="{5D00E6B4-D96B-4CF9-9831-9D954C53079D}" type="pres">
      <dgm:prSet presAssocID="{4A7947FA-0DA1-4667-93D4-522AC381BB2C}" presName="parSpace" presStyleCnt="0"/>
      <dgm:spPr/>
    </dgm:pt>
    <dgm:pt modelId="{5E9C55B5-367A-4A37-B75E-B77CD3E83BFF}" type="pres">
      <dgm:prSet presAssocID="{99DB3A82-BE80-42F1-97E3-276D6B74B2F5}" presName="desBackupLeftNorm" presStyleCnt="0"/>
      <dgm:spPr/>
    </dgm:pt>
    <dgm:pt modelId="{FB17D1C4-CCA4-4B90-AADB-CFDB5E34460A}" type="pres">
      <dgm:prSet presAssocID="{99DB3A82-BE80-42F1-97E3-276D6B74B2F5}" presName="desComposite" presStyleCnt="0"/>
      <dgm:spPr/>
    </dgm:pt>
    <dgm:pt modelId="{C5CE7011-40E9-4306-8803-9093CC9FE0CE}" type="pres">
      <dgm:prSet presAssocID="{99DB3A82-BE80-42F1-97E3-276D6B74B2F5}" presName="desCircle" presStyleLbl="node1" presStyleIdx="0" presStyleCnt="7"/>
      <dgm:spPr>
        <a:xfrm>
          <a:off x="871793" y="1589115"/>
          <a:ext cx="420122" cy="42012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36382E3-3B89-4E1E-98B7-E383204909BB}" type="pres">
      <dgm:prSet presAssocID="{99DB3A82-BE80-42F1-97E3-276D6B74B2F5}" presName="chTx" presStyleLbl="revTx" presStyleIdx="1" presStyleCnt="16"/>
      <dgm:spPr>
        <a:prstGeom prst="rect">
          <a:avLst/>
        </a:prstGeom>
      </dgm:spPr>
    </dgm:pt>
    <dgm:pt modelId="{BE821DD1-2813-4467-AB4A-D4D483D9AD10}" type="pres">
      <dgm:prSet presAssocID="{99DB3A82-BE80-42F1-97E3-276D6B74B2F5}" presName="desTx" presStyleLbl="revTx" presStyleIdx="2" presStyleCnt="16">
        <dgm:presLayoutVars>
          <dgm:bulletEnabled val="1"/>
        </dgm:presLayoutVars>
      </dgm:prSet>
      <dgm:spPr>
        <a:xfrm rot="17700000">
          <a:off x="919120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ECC6AD55-4FC1-4C0C-8AB2-D8F94E528340}" type="pres">
      <dgm:prSet presAssocID="{99DB3A82-BE80-42F1-97E3-276D6B74B2F5}" presName="desBackupRightNorm" presStyleCnt="0"/>
      <dgm:spPr/>
    </dgm:pt>
    <dgm:pt modelId="{EBBEC70D-2DEF-4418-BA2A-489B6DDDB62A}" type="pres">
      <dgm:prSet presAssocID="{A5B44A35-7752-4ACC-A825-2B8C3E08A101}" presName="desSpace" presStyleCnt="0"/>
      <dgm:spPr/>
    </dgm:pt>
    <dgm:pt modelId="{FDF96668-5310-4CC4-8ED7-A1C46FF4B4B1}" type="pres">
      <dgm:prSet presAssocID="{6BB15E1E-F7B7-46FA-A80D-CD102652F101}" presName="desBackupLeftNorm" presStyleCnt="0"/>
      <dgm:spPr/>
    </dgm:pt>
    <dgm:pt modelId="{75EAFCD8-AB80-48DF-8EBE-AF7FA90F036F}" type="pres">
      <dgm:prSet presAssocID="{6BB15E1E-F7B7-46FA-A80D-CD102652F101}" presName="desComposite" presStyleCnt="0"/>
      <dgm:spPr/>
    </dgm:pt>
    <dgm:pt modelId="{22A4A2D2-CCDA-4B42-9958-1882D2741E02}" type="pres">
      <dgm:prSet presAssocID="{6BB15E1E-F7B7-46FA-A80D-CD102652F101}" presName="desCircle" presStyleLbl="node1" presStyleIdx="1" presStyleCnt="7"/>
      <dgm:spPr>
        <a:xfrm>
          <a:off x="1352817" y="1589115"/>
          <a:ext cx="420122" cy="42012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9A55F81-2E2A-4544-BF61-3180A2EFF89E}" type="pres">
      <dgm:prSet presAssocID="{6BB15E1E-F7B7-46FA-A80D-CD102652F101}" presName="chTx" presStyleLbl="revTx" presStyleIdx="3" presStyleCnt="16"/>
      <dgm:spPr>
        <a:prstGeom prst="rect">
          <a:avLst/>
        </a:prstGeom>
      </dgm:spPr>
    </dgm:pt>
    <dgm:pt modelId="{DAC106EF-D40B-438F-B335-E9CDA817711C}" type="pres">
      <dgm:prSet presAssocID="{6BB15E1E-F7B7-46FA-A80D-CD102652F101}" presName="desTx" presStyleLbl="revTx" presStyleIdx="4" presStyleCnt="16">
        <dgm:presLayoutVars>
          <dgm:bulletEnabled val="1"/>
        </dgm:presLayoutVars>
      </dgm:prSet>
      <dgm:spPr>
        <a:xfrm rot="17700000">
          <a:off x="1400145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7CC6F0AD-0D34-42A6-8AA9-A0227FC57EDB}" type="pres">
      <dgm:prSet presAssocID="{6BB15E1E-F7B7-46FA-A80D-CD102652F101}" presName="desBackupRightNorm" presStyleCnt="0"/>
      <dgm:spPr/>
    </dgm:pt>
    <dgm:pt modelId="{4CA8D9A9-C23F-4C82-9A76-7F5D817EFEB2}" type="pres">
      <dgm:prSet presAssocID="{B4FF5A28-9C2C-4FC0-8CD6-BCF5C6684614}" presName="desSpace" presStyleCnt="0"/>
      <dgm:spPr/>
    </dgm:pt>
    <dgm:pt modelId="{1E599287-DAF5-4032-AD71-EDFAA9ACF0DA}" type="pres">
      <dgm:prSet presAssocID="{97057278-7905-4247-86B6-48AB25A4331A}" presName="desBackupLeftNorm" presStyleCnt="0"/>
      <dgm:spPr/>
    </dgm:pt>
    <dgm:pt modelId="{0A4029A2-0E91-4C31-A337-5CF63FB480A1}" type="pres">
      <dgm:prSet presAssocID="{97057278-7905-4247-86B6-48AB25A4331A}" presName="desComposite" presStyleCnt="0"/>
      <dgm:spPr/>
    </dgm:pt>
    <dgm:pt modelId="{AABD4B8A-3547-4755-BA3E-9D9DC7DB7D88}" type="pres">
      <dgm:prSet presAssocID="{97057278-7905-4247-86B6-48AB25A4331A}" presName="desCircle" presStyleLbl="node1" presStyleIdx="2" presStyleCnt="7"/>
      <dgm:spPr>
        <a:xfrm>
          <a:off x="1833841" y="1589115"/>
          <a:ext cx="420122" cy="42012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A417E28-26DA-49C1-95BC-16B74F6190D9}" type="pres">
      <dgm:prSet presAssocID="{97057278-7905-4247-86B6-48AB25A4331A}" presName="chTx" presStyleLbl="revTx" presStyleIdx="5" presStyleCnt="16"/>
      <dgm:spPr>
        <a:prstGeom prst="rect">
          <a:avLst/>
        </a:prstGeom>
      </dgm:spPr>
    </dgm:pt>
    <dgm:pt modelId="{D2DD8EFF-D562-4F04-95CD-98059C6B2996}" type="pres">
      <dgm:prSet presAssocID="{97057278-7905-4247-86B6-48AB25A4331A}" presName="desTx" presStyleLbl="revTx" presStyleIdx="6" presStyleCnt="16">
        <dgm:presLayoutVars>
          <dgm:bulletEnabled val="1"/>
        </dgm:presLayoutVars>
      </dgm:prSet>
      <dgm:spPr>
        <a:xfrm rot="17700000">
          <a:off x="1881169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28735EEA-6DD8-43BA-BC44-C99C07D0F0A7}" type="pres">
      <dgm:prSet presAssocID="{97057278-7905-4247-86B6-48AB25A4331A}" presName="desBackupRightNorm" presStyleCnt="0"/>
      <dgm:spPr/>
    </dgm:pt>
    <dgm:pt modelId="{62B1E5AF-EBAE-4B97-B762-3A883E5BD56F}" type="pres">
      <dgm:prSet presAssocID="{B20E7204-00A4-461A-ACE2-AEF02FF97050}" presName="desSpace" presStyleCnt="0"/>
      <dgm:spPr/>
    </dgm:pt>
    <dgm:pt modelId="{68E3B988-AB26-4B9A-94C5-02F392543996}" type="pres">
      <dgm:prSet presAssocID="{3328AA07-3324-4411-B76B-E30658697496}" presName="desBackupLeftNorm" presStyleCnt="0"/>
      <dgm:spPr/>
    </dgm:pt>
    <dgm:pt modelId="{D4EDBEC9-72A3-496F-A3E5-5A8D2970826A}" type="pres">
      <dgm:prSet presAssocID="{3328AA07-3324-4411-B76B-E30658697496}" presName="desComposite" presStyleCnt="0"/>
      <dgm:spPr/>
    </dgm:pt>
    <dgm:pt modelId="{233A6CC3-DB7D-4C15-B3F2-0F3FC4441B38}" type="pres">
      <dgm:prSet presAssocID="{3328AA07-3324-4411-B76B-E30658697496}" presName="desCircle" presStyleLbl="node1" presStyleIdx="3" presStyleCnt="7"/>
      <dgm:spPr>
        <a:xfrm>
          <a:off x="2314865" y="1589115"/>
          <a:ext cx="420122" cy="42012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03B6A57-6FF4-4509-980E-A6E0B2C0EC04}" type="pres">
      <dgm:prSet presAssocID="{3328AA07-3324-4411-B76B-E30658697496}" presName="chTx" presStyleLbl="revTx" presStyleIdx="7" presStyleCnt="16"/>
      <dgm:spPr>
        <a:prstGeom prst="rect">
          <a:avLst/>
        </a:prstGeom>
      </dgm:spPr>
    </dgm:pt>
    <dgm:pt modelId="{BECAE645-241C-4807-AA06-56BC1D751A3E}" type="pres">
      <dgm:prSet presAssocID="{3328AA07-3324-4411-B76B-E30658697496}" presName="desTx" presStyleLbl="revTx" presStyleIdx="8" presStyleCnt="16">
        <dgm:presLayoutVars>
          <dgm:bulletEnabled val="1"/>
        </dgm:presLayoutVars>
      </dgm:prSet>
      <dgm:spPr>
        <a:xfrm rot="17700000">
          <a:off x="2362193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B5C9C3B4-6B82-48BB-AC44-847621646C33}" type="pres">
      <dgm:prSet presAssocID="{3328AA07-3324-4411-B76B-E30658697496}" presName="desBackupRightNorm" presStyleCnt="0"/>
      <dgm:spPr/>
    </dgm:pt>
    <dgm:pt modelId="{FE69F3AE-7591-43C1-A651-240AC6B958E9}" type="pres">
      <dgm:prSet presAssocID="{C0916493-61DF-4D93-8841-D5446C4B14A4}" presName="desSpace" presStyleCnt="0"/>
      <dgm:spPr/>
    </dgm:pt>
    <dgm:pt modelId="{8467C6DB-CFBA-4E13-BCBA-9918538F767C}" type="pres">
      <dgm:prSet presAssocID="{4BFB9BA7-A726-42DE-B294-596AAEF8589A}" presName="desBackupLeftNorm" presStyleCnt="0"/>
      <dgm:spPr/>
    </dgm:pt>
    <dgm:pt modelId="{9938B290-9B38-49F5-B662-27A441A91D95}" type="pres">
      <dgm:prSet presAssocID="{4BFB9BA7-A726-42DE-B294-596AAEF8589A}" presName="desComposite" presStyleCnt="0"/>
      <dgm:spPr/>
    </dgm:pt>
    <dgm:pt modelId="{8F839FD8-107A-49EC-AB0E-26244F15EB9D}" type="pres">
      <dgm:prSet presAssocID="{4BFB9BA7-A726-42DE-B294-596AAEF8589A}" presName="desCircle" presStyleLbl="node1" presStyleIdx="4" presStyleCnt="7"/>
      <dgm:spPr>
        <a:xfrm>
          <a:off x="2795890" y="1589115"/>
          <a:ext cx="420122" cy="420122"/>
        </a:xfrm>
        <a:prstGeom prst="mathPlus">
          <a:avLst/>
        </a:prstGeom>
        <a:solidFill>
          <a:sysClr val="window" lastClr="FFFFFF">
            <a:lumMod val="50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171CFC4-418B-41EE-9A16-722C19A52534}" type="pres">
      <dgm:prSet presAssocID="{4BFB9BA7-A726-42DE-B294-596AAEF8589A}" presName="chTx" presStyleLbl="revTx" presStyleIdx="9" presStyleCnt="16"/>
      <dgm:spPr>
        <a:prstGeom prst="rect">
          <a:avLst/>
        </a:prstGeom>
      </dgm:spPr>
    </dgm:pt>
    <dgm:pt modelId="{6CFD6EBD-371F-4093-8483-7801143CF433}" type="pres">
      <dgm:prSet presAssocID="{4BFB9BA7-A726-42DE-B294-596AAEF8589A}" presName="desTx" presStyleLbl="revTx" presStyleIdx="10" presStyleCnt="16">
        <dgm:presLayoutVars>
          <dgm:bulletEnabled val="1"/>
        </dgm:presLayoutVars>
      </dgm:prSet>
      <dgm:spPr>
        <a:xfrm rot="17700000">
          <a:off x="2843217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47F7CC1E-8065-4FBA-84DE-4F816D869BED}" type="pres">
      <dgm:prSet presAssocID="{4BFB9BA7-A726-42DE-B294-596AAEF8589A}" presName="desBackupRightNorm" presStyleCnt="0"/>
      <dgm:spPr/>
    </dgm:pt>
    <dgm:pt modelId="{69643A70-F5AD-46F0-A944-FEC41F603899}" type="pres">
      <dgm:prSet presAssocID="{75E0268F-C1E9-42EA-A6AE-0562E6C1048C}" presName="desSpace" presStyleCnt="0"/>
      <dgm:spPr/>
    </dgm:pt>
    <dgm:pt modelId="{16E2D2DD-6BCB-4A96-9A58-B20FB78DB777}" type="pres">
      <dgm:prSet presAssocID="{76B86719-70B5-4D1C-848B-AADD80EC1524}" presName="parComposite" presStyleCnt="0"/>
      <dgm:spPr/>
    </dgm:pt>
    <dgm:pt modelId="{DBE91E6D-A2AD-4FEA-A1D9-889202DFEF8B}" type="pres">
      <dgm:prSet presAssocID="{76B86719-70B5-4D1C-848B-AADD80EC1524}" presName="parBigCircle" presStyleLbl="node0" presStyleIdx="1" presStyleCnt="2"/>
      <dgm:spPr>
        <a:xfrm>
          <a:off x="3276978" y="1394483"/>
          <a:ext cx="809386" cy="809386"/>
        </a:xfrm>
        <a:prstGeom prst="donut">
          <a:avLst>
            <a:gd name="adj" fmla="val 2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9890E3C5-3A72-445B-8BE0-21E633810D61}" type="pres">
      <dgm:prSet presAssocID="{76B86719-70B5-4D1C-848B-AADD80EC1524}" presName="parTx" presStyleLbl="revTx" presStyleIdx="11" presStyleCnt="16"/>
      <dgm:spPr>
        <a:prstGeom prst="rect">
          <a:avLst/>
        </a:prstGeom>
      </dgm:spPr>
    </dgm:pt>
    <dgm:pt modelId="{D1EF9B86-58FE-43AA-AC87-F6CDE6793277}" type="pres">
      <dgm:prSet presAssocID="{76B86719-70B5-4D1C-848B-AADD80EC1524}" presName="bSpace" presStyleCnt="0"/>
      <dgm:spPr/>
    </dgm:pt>
    <dgm:pt modelId="{8671384E-EA7F-46DB-B3DC-FFF92061D04E}" type="pres">
      <dgm:prSet presAssocID="{76B86719-70B5-4D1C-848B-AADD80EC1524}" presName="parBackupNorm" presStyleCnt="0"/>
      <dgm:spPr/>
    </dgm:pt>
    <dgm:pt modelId="{73848AFA-2047-4A9E-A408-A5C2E474B405}" type="pres">
      <dgm:prSet presAssocID="{DBD363D8-AB1F-4BE1-A71C-84E2704F7FF6}" presName="parSpace" presStyleCnt="0"/>
      <dgm:spPr/>
    </dgm:pt>
    <dgm:pt modelId="{C7EE914C-7909-4DE5-9D23-16440A2AE067}" type="pres">
      <dgm:prSet presAssocID="{40C8A162-678F-4EC3-A203-72859BFB75AD}" presName="desBackupLeftNorm" presStyleCnt="0"/>
      <dgm:spPr/>
    </dgm:pt>
    <dgm:pt modelId="{BCBD74CB-CDD9-474A-9F8D-5F0494E214C6}" type="pres">
      <dgm:prSet presAssocID="{40C8A162-678F-4EC3-A203-72859BFB75AD}" presName="desComposite" presStyleCnt="0"/>
      <dgm:spPr/>
    </dgm:pt>
    <dgm:pt modelId="{0F73FF11-0417-477C-A6A2-D2EF44F44950}" type="pres">
      <dgm:prSet presAssocID="{40C8A162-678F-4EC3-A203-72859BFB75AD}" presName="desCircle" presStyleLbl="node1" presStyleIdx="5" presStyleCnt="7"/>
      <dgm:spPr>
        <a:xfrm>
          <a:off x="4147331" y="1589115"/>
          <a:ext cx="420122" cy="420122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02BAE5CE-9F36-4FC0-A6EF-AC9ED2B8A753}" type="pres">
      <dgm:prSet presAssocID="{40C8A162-678F-4EC3-A203-72859BFB75AD}" presName="chTx" presStyleLbl="revTx" presStyleIdx="12" presStyleCnt="16"/>
      <dgm:spPr>
        <a:prstGeom prst="rect">
          <a:avLst/>
        </a:prstGeom>
      </dgm:spPr>
    </dgm:pt>
    <dgm:pt modelId="{681E101E-21F8-4783-B16D-4288A17DB7C6}" type="pres">
      <dgm:prSet presAssocID="{40C8A162-678F-4EC3-A203-72859BFB75AD}" presName="desTx" presStyleLbl="revTx" presStyleIdx="13" presStyleCnt="16">
        <dgm:presLayoutVars>
          <dgm:bulletEnabled val="1"/>
        </dgm:presLayoutVars>
      </dgm:prSet>
      <dgm:spPr>
        <a:xfrm rot="17700000">
          <a:off x="4194658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009BACAB-4561-4584-B0EB-20F2D88F05D6}" type="pres">
      <dgm:prSet presAssocID="{40C8A162-678F-4EC3-A203-72859BFB75AD}" presName="desBackupRightNorm" presStyleCnt="0"/>
      <dgm:spPr/>
    </dgm:pt>
    <dgm:pt modelId="{2259A725-5578-4910-AA90-038716C0194C}" type="pres">
      <dgm:prSet presAssocID="{7FF63945-44FD-46FE-9549-4602BEE5B0DC}" presName="desSpace" presStyleCnt="0"/>
      <dgm:spPr/>
    </dgm:pt>
    <dgm:pt modelId="{5FBD6BA5-7BF5-4B6F-AE5F-FCE69A00E1D2}" type="pres">
      <dgm:prSet presAssocID="{33FADECF-1DB2-4F1F-A45D-E2B4DBF2D019}" presName="desBackupLeftNorm" presStyleCnt="0"/>
      <dgm:spPr/>
    </dgm:pt>
    <dgm:pt modelId="{EC1E13AF-1C5F-4BFF-8AAE-4C67D17F08A6}" type="pres">
      <dgm:prSet presAssocID="{33FADECF-1DB2-4F1F-A45D-E2B4DBF2D019}" presName="desComposite" presStyleCnt="0"/>
      <dgm:spPr/>
    </dgm:pt>
    <dgm:pt modelId="{4BAC7C67-D538-4436-98BE-3CBE65887E3D}" type="pres">
      <dgm:prSet presAssocID="{33FADECF-1DB2-4F1F-A45D-E2B4DBF2D019}" presName="desCircle" presStyleLbl="node1" presStyleIdx="6" presStyleCnt="7"/>
      <dgm:spPr>
        <a:xfrm>
          <a:off x="4628355" y="1589115"/>
          <a:ext cx="420122" cy="420122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81B7A0E-047D-433C-A49F-E8DCC6BE71B1}" type="pres">
      <dgm:prSet presAssocID="{33FADECF-1DB2-4F1F-A45D-E2B4DBF2D019}" presName="chTx" presStyleLbl="revTx" presStyleIdx="14" presStyleCnt="16"/>
      <dgm:spPr>
        <a:prstGeom prst="rect">
          <a:avLst/>
        </a:prstGeom>
      </dgm:spPr>
    </dgm:pt>
    <dgm:pt modelId="{C62978F6-B56E-4896-A576-7E33AD5AA26D}" type="pres">
      <dgm:prSet presAssocID="{33FADECF-1DB2-4F1F-A45D-E2B4DBF2D019}" presName="desTx" presStyleLbl="revTx" presStyleIdx="15" presStyleCnt="16">
        <dgm:presLayoutVars>
          <dgm:bulletEnabled val="1"/>
        </dgm:presLayoutVars>
      </dgm:prSet>
      <dgm:spPr>
        <a:xfrm rot="17700000">
          <a:off x="4675682" y="1004832"/>
          <a:ext cx="870373" cy="419661"/>
        </a:xfrm>
        <a:prstGeom prst="rect">
          <a:avLst/>
        </a:prstGeom>
        <a:noFill/>
        <a:ln>
          <a:noFill/>
        </a:ln>
        <a:effectLst/>
      </dgm:spPr>
    </dgm:pt>
    <dgm:pt modelId="{7037C540-0ACE-49B9-8F94-D76FC4217A76}" type="pres">
      <dgm:prSet presAssocID="{33FADECF-1DB2-4F1F-A45D-E2B4DBF2D019}" presName="desBackupRightNorm" presStyleCnt="0"/>
      <dgm:spPr/>
    </dgm:pt>
    <dgm:pt modelId="{D83F9001-399C-4C9A-8F0A-3FFF40F14299}" type="pres">
      <dgm:prSet presAssocID="{3570F33F-877F-4CCD-9660-CA87F29C70E6}" presName="desSpace" presStyleCnt="0"/>
      <dgm:spPr/>
    </dgm:pt>
  </dgm:ptLst>
  <dgm:cxnLst>
    <dgm:cxn modelId="{4F0D0227-F12C-4B4F-8AB4-88D2E13965C2}" srcId="{AAD6BA3A-062F-4682-8920-6C13AC4D3DCA}" destId="{6BB15E1E-F7B7-46FA-A80D-CD102652F101}" srcOrd="1" destOrd="0" parTransId="{F29F4CAA-6BA9-4F45-928C-0FFEFD0C7C2C}" sibTransId="{B4FF5A28-9C2C-4FC0-8CD6-BCF5C6684614}"/>
    <dgm:cxn modelId="{5B11A728-72CC-4AF2-B4FB-C846259E3F93}" srcId="{8326AEF8-2969-4346-B645-2BBF37F5E4B2}" destId="{AAD6BA3A-062F-4682-8920-6C13AC4D3DCA}" srcOrd="0" destOrd="0" parTransId="{9837F53F-BA48-4492-AED4-5CA780317C6C}" sibTransId="{4A7947FA-0DA1-4667-93D4-522AC381BB2C}"/>
    <dgm:cxn modelId="{8944A72B-52FE-408A-B503-2024AF238138}" type="presOf" srcId="{97057278-7905-4247-86B6-48AB25A4331A}" destId="{AA417E28-26DA-49C1-95BC-16B74F6190D9}" srcOrd="0" destOrd="0" presId="urn:microsoft.com/office/officeart/2008/layout/CircleAccentTimeline"/>
    <dgm:cxn modelId="{B7F7AB3A-9020-467A-B7B5-74EE108E0DE9}" srcId="{AAD6BA3A-062F-4682-8920-6C13AC4D3DCA}" destId="{99DB3A82-BE80-42F1-97E3-276D6B74B2F5}" srcOrd="0" destOrd="0" parTransId="{6FE52D82-0E84-4ADB-B651-7056B2361856}" sibTransId="{A5B44A35-7752-4ACC-A825-2B8C3E08A101}"/>
    <dgm:cxn modelId="{F0FE1762-E940-4385-BA5E-0ED6607A5B71}" type="presOf" srcId="{AAD6BA3A-062F-4682-8920-6C13AC4D3DCA}" destId="{FEA4F9C1-2F04-4661-B29A-38EB745B95C4}" srcOrd="0" destOrd="0" presId="urn:microsoft.com/office/officeart/2008/layout/CircleAccentTimeline"/>
    <dgm:cxn modelId="{778ED842-FA9B-4A23-85A3-E1F20D5541A2}" type="presOf" srcId="{99DB3A82-BE80-42F1-97E3-276D6B74B2F5}" destId="{A36382E3-3B89-4E1E-98B7-E383204909BB}" srcOrd="0" destOrd="0" presId="urn:microsoft.com/office/officeart/2008/layout/CircleAccentTimeline"/>
    <dgm:cxn modelId="{FE7F2C49-CA75-41A1-B44D-5AE185E1E041}" type="presOf" srcId="{40C8A162-678F-4EC3-A203-72859BFB75AD}" destId="{02BAE5CE-9F36-4FC0-A6EF-AC9ED2B8A753}" srcOrd="0" destOrd="0" presId="urn:microsoft.com/office/officeart/2008/layout/CircleAccentTimeline"/>
    <dgm:cxn modelId="{C856AD6F-5530-45D6-A2CF-096CD2ED7C85}" srcId="{AAD6BA3A-062F-4682-8920-6C13AC4D3DCA}" destId="{3328AA07-3324-4411-B76B-E30658697496}" srcOrd="3" destOrd="0" parTransId="{64D09C97-92F2-4E75-B00D-B0827938E393}" sibTransId="{C0916493-61DF-4D93-8841-D5446C4B14A4}"/>
    <dgm:cxn modelId="{36A17150-64D2-4A00-AF42-E7C50318C65E}" type="presOf" srcId="{8326AEF8-2969-4346-B645-2BBF37F5E4B2}" destId="{C1DB1DE8-CB6D-46C9-805A-674C1E9E2621}" srcOrd="0" destOrd="0" presId="urn:microsoft.com/office/officeart/2008/layout/CircleAccentTimeline"/>
    <dgm:cxn modelId="{FB8F1471-5DAB-4FA1-94D1-A6F458290FA2}" srcId="{8326AEF8-2969-4346-B645-2BBF37F5E4B2}" destId="{76B86719-70B5-4D1C-848B-AADD80EC1524}" srcOrd="1" destOrd="0" parTransId="{0645BBA6-BABD-4637-983C-55A4FD234307}" sibTransId="{DBD363D8-AB1F-4BE1-A71C-84E2704F7FF6}"/>
    <dgm:cxn modelId="{EC3CA457-5EA5-461E-BCFD-842D4387FCCF}" type="presOf" srcId="{4BFB9BA7-A726-42DE-B294-596AAEF8589A}" destId="{7171CFC4-418B-41EE-9A16-722C19A52534}" srcOrd="0" destOrd="0" presId="urn:microsoft.com/office/officeart/2008/layout/CircleAccentTimeline"/>
    <dgm:cxn modelId="{F7FB3B7F-8490-47CE-9EDB-2D1EBD954D62}" type="presOf" srcId="{76B86719-70B5-4D1C-848B-AADD80EC1524}" destId="{9890E3C5-3A72-445B-8BE0-21E633810D61}" srcOrd="0" destOrd="0" presId="urn:microsoft.com/office/officeart/2008/layout/CircleAccentTimeline"/>
    <dgm:cxn modelId="{72511FA8-577D-4A30-A891-01C27BBF5556}" type="presOf" srcId="{3328AA07-3324-4411-B76B-E30658697496}" destId="{303B6A57-6FF4-4509-980E-A6E0B2C0EC04}" srcOrd="0" destOrd="0" presId="urn:microsoft.com/office/officeart/2008/layout/CircleAccentTimeline"/>
    <dgm:cxn modelId="{6A5EADC1-A9F3-458B-9547-35062BB278E6}" type="presOf" srcId="{6BB15E1E-F7B7-46FA-A80D-CD102652F101}" destId="{39A55F81-2E2A-4544-BF61-3180A2EFF89E}" srcOrd="0" destOrd="0" presId="urn:microsoft.com/office/officeart/2008/layout/CircleAccentTimeline"/>
    <dgm:cxn modelId="{7D75F2CF-5BEA-4080-863B-5B8141CA3402}" srcId="{AAD6BA3A-062F-4682-8920-6C13AC4D3DCA}" destId="{97057278-7905-4247-86B6-48AB25A4331A}" srcOrd="2" destOrd="0" parTransId="{8A565946-8DDC-4D84-AD68-DF2CDF6EC51D}" sibTransId="{B20E7204-00A4-461A-ACE2-AEF02FF97050}"/>
    <dgm:cxn modelId="{7C1424DF-D472-4802-A2EE-BDF9585E1707}" type="presOf" srcId="{33FADECF-1DB2-4F1F-A45D-E2B4DBF2D019}" destId="{C81B7A0E-047D-433C-A49F-E8DCC6BE71B1}" srcOrd="0" destOrd="0" presId="urn:microsoft.com/office/officeart/2008/layout/CircleAccentTimeline"/>
    <dgm:cxn modelId="{A0DD2DE4-699B-4964-AC09-15AA1265EB6C}" srcId="{76B86719-70B5-4D1C-848B-AADD80EC1524}" destId="{40C8A162-678F-4EC3-A203-72859BFB75AD}" srcOrd="0" destOrd="0" parTransId="{CF508FA3-0007-4151-A71D-8FEF57B51190}" sibTransId="{7FF63945-44FD-46FE-9549-4602BEE5B0DC}"/>
    <dgm:cxn modelId="{F08D9DF5-75AA-4C3B-B4D3-CF838B91CA26}" srcId="{76B86719-70B5-4D1C-848B-AADD80EC1524}" destId="{33FADECF-1DB2-4F1F-A45D-E2B4DBF2D019}" srcOrd="1" destOrd="0" parTransId="{F9B875C1-E7AA-4D8F-B9BE-3AAF1922F994}" sibTransId="{3570F33F-877F-4CCD-9660-CA87F29C70E6}"/>
    <dgm:cxn modelId="{2CA95DF6-3162-4A50-87AE-4FBA87A511A5}" srcId="{AAD6BA3A-062F-4682-8920-6C13AC4D3DCA}" destId="{4BFB9BA7-A726-42DE-B294-596AAEF8589A}" srcOrd="4" destOrd="0" parTransId="{06A84DDC-72EB-4E3F-8E06-035B12866F95}" sibTransId="{75E0268F-C1E9-42EA-A6AE-0562E6C1048C}"/>
    <dgm:cxn modelId="{B913F06F-ED65-4436-9504-7A4B74D9F6B9}" type="presParOf" srcId="{C1DB1DE8-CB6D-46C9-805A-674C1E9E2621}" destId="{462963A3-77F1-4581-BDBE-CE00C676E974}" srcOrd="0" destOrd="0" presId="urn:microsoft.com/office/officeart/2008/layout/CircleAccentTimeline"/>
    <dgm:cxn modelId="{639F4907-E101-4983-B9FC-083550819BCE}" type="presParOf" srcId="{462963A3-77F1-4581-BDBE-CE00C676E974}" destId="{6A3150D4-B4C9-4C8E-BB92-2C4C5880F795}" srcOrd="0" destOrd="0" presId="urn:microsoft.com/office/officeart/2008/layout/CircleAccentTimeline"/>
    <dgm:cxn modelId="{C8857E29-CA66-4EDA-A555-CAC1A18924A9}" type="presParOf" srcId="{462963A3-77F1-4581-BDBE-CE00C676E974}" destId="{FEA4F9C1-2F04-4661-B29A-38EB745B95C4}" srcOrd="1" destOrd="0" presId="urn:microsoft.com/office/officeart/2008/layout/CircleAccentTimeline"/>
    <dgm:cxn modelId="{CD8F585B-4B3A-499A-B740-2EDBDAB08085}" type="presParOf" srcId="{462963A3-77F1-4581-BDBE-CE00C676E974}" destId="{222E906D-D660-4F41-80D1-B376184C7C01}" srcOrd="2" destOrd="0" presId="urn:microsoft.com/office/officeart/2008/layout/CircleAccentTimeline"/>
    <dgm:cxn modelId="{12AB0C19-5FB8-4A24-80CD-72E4C4918770}" type="presParOf" srcId="{C1DB1DE8-CB6D-46C9-805A-674C1E9E2621}" destId="{6A74980B-641C-4389-9362-523EC7F6D2A0}" srcOrd="1" destOrd="0" presId="urn:microsoft.com/office/officeart/2008/layout/CircleAccentTimeline"/>
    <dgm:cxn modelId="{75D0579A-E6FE-4033-A67F-3EE25250E6C5}" type="presParOf" srcId="{C1DB1DE8-CB6D-46C9-805A-674C1E9E2621}" destId="{5D00E6B4-D96B-4CF9-9831-9D954C53079D}" srcOrd="2" destOrd="0" presId="urn:microsoft.com/office/officeart/2008/layout/CircleAccentTimeline"/>
    <dgm:cxn modelId="{670FF32C-7D8F-4587-AFAF-17730AB22431}" type="presParOf" srcId="{C1DB1DE8-CB6D-46C9-805A-674C1E9E2621}" destId="{5E9C55B5-367A-4A37-B75E-B77CD3E83BFF}" srcOrd="3" destOrd="0" presId="urn:microsoft.com/office/officeart/2008/layout/CircleAccentTimeline"/>
    <dgm:cxn modelId="{CFF006DD-A482-4F8C-8F45-2AAE7DB39BD7}" type="presParOf" srcId="{C1DB1DE8-CB6D-46C9-805A-674C1E9E2621}" destId="{FB17D1C4-CCA4-4B90-AADB-CFDB5E34460A}" srcOrd="4" destOrd="0" presId="urn:microsoft.com/office/officeart/2008/layout/CircleAccentTimeline"/>
    <dgm:cxn modelId="{EFFC86D8-F28D-4C39-9006-4FBA91CFC436}" type="presParOf" srcId="{FB17D1C4-CCA4-4B90-AADB-CFDB5E34460A}" destId="{C5CE7011-40E9-4306-8803-9093CC9FE0CE}" srcOrd="0" destOrd="0" presId="urn:microsoft.com/office/officeart/2008/layout/CircleAccentTimeline"/>
    <dgm:cxn modelId="{E20A546E-88E8-43A8-9895-76BAA7234A95}" type="presParOf" srcId="{FB17D1C4-CCA4-4B90-AADB-CFDB5E34460A}" destId="{A36382E3-3B89-4E1E-98B7-E383204909BB}" srcOrd="1" destOrd="0" presId="urn:microsoft.com/office/officeart/2008/layout/CircleAccentTimeline"/>
    <dgm:cxn modelId="{6FA806E8-7325-4902-9288-42B1E7B5F22A}" type="presParOf" srcId="{FB17D1C4-CCA4-4B90-AADB-CFDB5E34460A}" destId="{BE821DD1-2813-4467-AB4A-D4D483D9AD10}" srcOrd="2" destOrd="0" presId="urn:microsoft.com/office/officeart/2008/layout/CircleAccentTimeline"/>
    <dgm:cxn modelId="{8A2F8F01-CCB3-447D-A477-16624BC9288B}" type="presParOf" srcId="{C1DB1DE8-CB6D-46C9-805A-674C1E9E2621}" destId="{ECC6AD55-4FC1-4C0C-8AB2-D8F94E528340}" srcOrd="5" destOrd="0" presId="urn:microsoft.com/office/officeart/2008/layout/CircleAccentTimeline"/>
    <dgm:cxn modelId="{D79C495F-76E2-4447-A3C0-EF27D73C44AF}" type="presParOf" srcId="{C1DB1DE8-CB6D-46C9-805A-674C1E9E2621}" destId="{EBBEC70D-2DEF-4418-BA2A-489B6DDDB62A}" srcOrd="6" destOrd="0" presId="urn:microsoft.com/office/officeart/2008/layout/CircleAccentTimeline"/>
    <dgm:cxn modelId="{EA522791-C6F1-45F9-857C-953FA0123CE6}" type="presParOf" srcId="{C1DB1DE8-CB6D-46C9-805A-674C1E9E2621}" destId="{FDF96668-5310-4CC4-8ED7-A1C46FF4B4B1}" srcOrd="7" destOrd="0" presId="urn:microsoft.com/office/officeart/2008/layout/CircleAccentTimeline"/>
    <dgm:cxn modelId="{55C05E1F-522E-4330-9DB1-925F9E1EB50B}" type="presParOf" srcId="{C1DB1DE8-CB6D-46C9-805A-674C1E9E2621}" destId="{75EAFCD8-AB80-48DF-8EBE-AF7FA90F036F}" srcOrd="8" destOrd="0" presId="urn:microsoft.com/office/officeart/2008/layout/CircleAccentTimeline"/>
    <dgm:cxn modelId="{518D9BD5-0A18-4A7F-A238-2F7E2285E495}" type="presParOf" srcId="{75EAFCD8-AB80-48DF-8EBE-AF7FA90F036F}" destId="{22A4A2D2-CCDA-4B42-9958-1882D2741E02}" srcOrd="0" destOrd="0" presId="urn:microsoft.com/office/officeart/2008/layout/CircleAccentTimeline"/>
    <dgm:cxn modelId="{139853A0-B2E5-4AD2-A45F-4780D164BC42}" type="presParOf" srcId="{75EAFCD8-AB80-48DF-8EBE-AF7FA90F036F}" destId="{39A55F81-2E2A-4544-BF61-3180A2EFF89E}" srcOrd="1" destOrd="0" presId="urn:microsoft.com/office/officeart/2008/layout/CircleAccentTimeline"/>
    <dgm:cxn modelId="{4E56B1F0-9884-4D41-AD59-AA4573C63A91}" type="presParOf" srcId="{75EAFCD8-AB80-48DF-8EBE-AF7FA90F036F}" destId="{DAC106EF-D40B-438F-B335-E9CDA817711C}" srcOrd="2" destOrd="0" presId="urn:microsoft.com/office/officeart/2008/layout/CircleAccentTimeline"/>
    <dgm:cxn modelId="{F384FCE2-8D9C-411A-8920-6A15D666BCE8}" type="presParOf" srcId="{C1DB1DE8-CB6D-46C9-805A-674C1E9E2621}" destId="{7CC6F0AD-0D34-42A6-8AA9-A0227FC57EDB}" srcOrd="9" destOrd="0" presId="urn:microsoft.com/office/officeart/2008/layout/CircleAccentTimeline"/>
    <dgm:cxn modelId="{DBEAB5D2-0CFB-4DF1-8A28-C77D9039D39C}" type="presParOf" srcId="{C1DB1DE8-CB6D-46C9-805A-674C1E9E2621}" destId="{4CA8D9A9-C23F-4C82-9A76-7F5D817EFEB2}" srcOrd="10" destOrd="0" presId="urn:microsoft.com/office/officeart/2008/layout/CircleAccentTimeline"/>
    <dgm:cxn modelId="{09E68300-D796-4444-8055-661C036A9D2E}" type="presParOf" srcId="{C1DB1DE8-CB6D-46C9-805A-674C1E9E2621}" destId="{1E599287-DAF5-4032-AD71-EDFAA9ACF0DA}" srcOrd="11" destOrd="0" presId="urn:microsoft.com/office/officeart/2008/layout/CircleAccentTimeline"/>
    <dgm:cxn modelId="{6E4B9A9F-2390-4414-A6AF-F511E64B8EA3}" type="presParOf" srcId="{C1DB1DE8-CB6D-46C9-805A-674C1E9E2621}" destId="{0A4029A2-0E91-4C31-A337-5CF63FB480A1}" srcOrd="12" destOrd="0" presId="urn:microsoft.com/office/officeart/2008/layout/CircleAccentTimeline"/>
    <dgm:cxn modelId="{249729E8-BB10-4DEE-9391-550BE8CFCCFF}" type="presParOf" srcId="{0A4029A2-0E91-4C31-A337-5CF63FB480A1}" destId="{AABD4B8A-3547-4755-BA3E-9D9DC7DB7D88}" srcOrd="0" destOrd="0" presId="urn:microsoft.com/office/officeart/2008/layout/CircleAccentTimeline"/>
    <dgm:cxn modelId="{9BCA0EB2-6797-4322-AC9F-3AE6BBDC8D9A}" type="presParOf" srcId="{0A4029A2-0E91-4C31-A337-5CF63FB480A1}" destId="{AA417E28-26DA-49C1-95BC-16B74F6190D9}" srcOrd="1" destOrd="0" presId="urn:microsoft.com/office/officeart/2008/layout/CircleAccentTimeline"/>
    <dgm:cxn modelId="{D7A8E0AA-7ADB-45D0-8069-0CB468DDCCA7}" type="presParOf" srcId="{0A4029A2-0E91-4C31-A337-5CF63FB480A1}" destId="{D2DD8EFF-D562-4F04-95CD-98059C6B2996}" srcOrd="2" destOrd="0" presId="urn:microsoft.com/office/officeart/2008/layout/CircleAccentTimeline"/>
    <dgm:cxn modelId="{49B5E346-56BB-41D3-896D-DCFE4994A0AA}" type="presParOf" srcId="{C1DB1DE8-CB6D-46C9-805A-674C1E9E2621}" destId="{28735EEA-6DD8-43BA-BC44-C99C07D0F0A7}" srcOrd="13" destOrd="0" presId="urn:microsoft.com/office/officeart/2008/layout/CircleAccentTimeline"/>
    <dgm:cxn modelId="{54005DAA-4019-4D93-B59E-251FE3C9B3C3}" type="presParOf" srcId="{C1DB1DE8-CB6D-46C9-805A-674C1E9E2621}" destId="{62B1E5AF-EBAE-4B97-B762-3A883E5BD56F}" srcOrd="14" destOrd="0" presId="urn:microsoft.com/office/officeart/2008/layout/CircleAccentTimeline"/>
    <dgm:cxn modelId="{7F9799CA-752D-4A3C-9A5C-83902744164E}" type="presParOf" srcId="{C1DB1DE8-CB6D-46C9-805A-674C1E9E2621}" destId="{68E3B988-AB26-4B9A-94C5-02F392543996}" srcOrd="15" destOrd="0" presId="urn:microsoft.com/office/officeart/2008/layout/CircleAccentTimeline"/>
    <dgm:cxn modelId="{BA074476-B1CF-4B3B-96FB-06BCB88B7188}" type="presParOf" srcId="{C1DB1DE8-CB6D-46C9-805A-674C1E9E2621}" destId="{D4EDBEC9-72A3-496F-A3E5-5A8D2970826A}" srcOrd="16" destOrd="0" presId="urn:microsoft.com/office/officeart/2008/layout/CircleAccentTimeline"/>
    <dgm:cxn modelId="{344185C4-2674-4178-A43C-2C5B70D659C4}" type="presParOf" srcId="{D4EDBEC9-72A3-496F-A3E5-5A8D2970826A}" destId="{233A6CC3-DB7D-4C15-B3F2-0F3FC4441B38}" srcOrd="0" destOrd="0" presId="urn:microsoft.com/office/officeart/2008/layout/CircleAccentTimeline"/>
    <dgm:cxn modelId="{8DFC588B-2515-4772-B3B8-6DBF12122537}" type="presParOf" srcId="{D4EDBEC9-72A3-496F-A3E5-5A8D2970826A}" destId="{303B6A57-6FF4-4509-980E-A6E0B2C0EC04}" srcOrd="1" destOrd="0" presId="urn:microsoft.com/office/officeart/2008/layout/CircleAccentTimeline"/>
    <dgm:cxn modelId="{58F5289C-1993-48FB-BB32-333D7EA7C487}" type="presParOf" srcId="{D4EDBEC9-72A3-496F-A3E5-5A8D2970826A}" destId="{BECAE645-241C-4807-AA06-56BC1D751A3E}" srcOrd="2" destOrd="0" presId="urn:microsoft.com/office/officeart/2008/layout/CircleAccentTimeline"/>
    <dgm:cxn modelId="{B861F1BB-DC9D-4E7C-B2CA-E38DF5416091}" type="presParOf" srcId="{C1DB1DE8-CB6D-46C9-805A-674C1E9E2621}" destId="{B5C9C3B4-6B82-48BB-AC44-847621646C33}" srcOrd="17" destOrd="0" presId="urn:microsoft.com/office/officeart/2008/layout/CircleAccentTimeline"/>
    <dgm:cxn modelId="{2FA09BC6-D05B-40D0-BCCD-7F7D1413C868}" type="presParOf" srcId="{C1DB1DE8-CB6D-46C9-805A-674C1E9E2621}" destId="{FE69F3AE-7591-43C1-A651-240AC6B958E9}" srcOrd="18" destOrd="0" presId="urn:microsoft.com/office/officeart/2008/layout/CircleAccentTimeline"/>
    <dgm:cxn modelId="{11C53FD2-C0AD-4F75-86B8-33A7E908CA90}" type="presParOf" srcId="{C1DB1DE8-CB6D-46C9-805A-674C1E9E2621}" destId="{8467C6DB-CFBA-4E13-BCBA-9918538F767C}" srcOrd="19" destOrd="0" presId="urn:microsoft.com/office/officeart/2008/layout/CircleAccentTimeline"/>
    <dgm:cxn modelId="{D3A95C50-0F8B-413C-AEFC-2B5BB8E97540}" type="presParOf" srcId="{C1DB1DE8-CB6D-46C9-805A-674C1E9E2621}" destId="{9938B290-9B38-49F5-B662-27A441A91D95}" srcOrd="20" destOrd="0" presId="urn:microsoft.com/office/officeart/2008/layout/CircleAccentTimeline"/>
    <dgm:cxn modelId="{9D28161C-7B69-4EC3-8662-AF9796470482}" type="presParOf" srcId="{9938B290-9B38-49F5-B662-27A441A91D95}" destId="{8F839FD8-107A-49EC-AB0E-26244F15EB9D}" srcOrd="0" destOrd="0" presId="urn:microsoft.com/office/officeart/2008/layout/CircleAccentTimeline"/>
    <dgm:cxn modelId="{9CD3FF8C-A94C-4542-9931-5977344B0CBA}" type="presParOf" srcId="{9938B290-9B38-49F5-B662-27A441A91D95}" destId="{7171CFC4-418B-41EE-9A16-722C19A52534}" srcOrd="1" destOrd="0" presId="urn:microsoft.com/office/officeart/2008/layout/CircleAccentTimeline"/>
    <dgm:cxn modelId="{B7466676-A41B-4516-BADE-AC7193BAAEF3}" type="presParOf" srcId="{9938B290-9B38-49F5-B662-27A441A91D95}" destId="{6CFD6EBD-371F-4093-8483-7801143CF433}" srcOrd="2" destOrd="0" presId="urn:microsoft.com/office/officeart/2008/layout/CircleAccentTimeline"/>
    <dgm:cxn modelId="{0B189A69-9227-43B6-8AE3-6D4611A85F09}" type="presParOf" srcId="{C1DB1DE8-CB6D-46C9-805A-674C1E9E2621}" destId="{47F7CC1E-8065-4FBA-84DE-4F816D869BED}" srcOrd="21" destOrd="0" presId="urn:microsoft.com/office/officeart/2008/layout/CircleAccentTimeline"/>
    <dgm:cxn modelId="{B60617F4-E011-42CE-BA61-11A7F1612D8D}" type="presParOf" srcId="{C1DB1DE8-CB6D-46C9-805A-674C1E9E2621}" destId="{69643A70-F5AD-46F0-A944-FEC41F603899}" srcOrd="22" destOrd="0" presId="urn:microsoft.com/office/officeart/2008/layout/CircleAccentTimeline"/>
    <dgm:cxn modelId="{3C569EBC-BA1A-4FA9-82A4-F74AA8E7A827}" type="presParOf" srcId="{C1DB1DE8-CB6D-46C9-805A-674C1E9E2621}" destId="{16E2D2DD-6BCB-4A96-9A58-B20FB78DB777}" srcOrd="23" destOrd="0" presId="urn:microsoft.com/office/officeart/2008/layout/CircleAccentTimeline"/>
    <dgm:cxn modelId="{5FA7681C-0DF4-43A4-8666-056C48026810}" type="presParOf" srcId="{16E2D2DD-6BCB-4A96-9A58-B20FB78DB777}" destId="{DBE91E6D-A2AD-4FEA-A1D9-889202DFEF8B}" srcOrd="0" destOrd="0" presId="urn:microsoft.com/office/officeart/2008/layout/CircleAccentTimeline"/>
    <dgm:cxn modelId="{E956295A-1F20-4FB6-990C-3969231DEA6D}" type="presParOf" srcId="{16E2D2DD-6BCB-4A96-9A58-B20FB78DB777}" destId="{9890E3C5-3A72-445B-8BE0-21E633810D61}" srcOrd="1" destOrd="0" presId="urn:microsoft.com/office/officeart/2008/layout/CircleAccentTimeline"/>
    <dgm:cxn modelId="{A675922B-BACF-4EBC-A32E-038267A673A3}" type="presParOf" srcId="{16E2D2DD-6BCB-4A96-9A58-B20FB78DB777}" destId="{D1EF9B86-58FE-43AA-AC87-F6CDE6793277}" srcOrd="2" destOrd="0" presId="urn:microsoft.com/office/officeart/2008/layout/CircleAccentTimeline"/>
    <dgm:cxn modelId="{580F5A5D-0279-43C1-953F-BA8F1EB958A3}" type="presParOf" srcId="{C1DB1DE8-CB6D-46C9-805A-674C1E9E2621}" destId="{8671384E-EA7F-46DB-B3DC-FFF92061D04E}" srcOrd="24" destOrd="0" presId="urn:microsoft.com/office/officeart/2008/layout/CircleAccentTimeline"/>
    <dgm:cxn modelId="{8368A556-6444-4414-BCBA-96B139D50C6B}" type="presParOf" srcId="{C1DB1DE8-CB6D-46C9-805A-674C1E9E2621}" destId="{73848AFA-2047-4A9E-A408-A5C2E474B405}" srcOrd="25" destOrd="0" presId="urn:microsoft.com/office/officeart/2008/layout/CircleAccentTimeline"/>
    <dgm:cxn modelId="{1A781E7F-9475-4E94-ADA1-E8981DBEC37E}" type="presParOf" srcId="{C1DB1DE8-CB6D-46C9-805A-674C1E9E2621}" destId="{C7EE914C-7909-4DE5-9D23-16440A2AE067}" srcOrd="26" destOrd="0" presId="urn:microsoft.com/office/officeart/2008/layout/CircleAccentTimeline"/>
    <dgm:cxn modelId="{B9ABA093-5B80-428A-AC12-7C627E7ECEE9}" type="presParOf" srcId="{C1DB1DE8-CB6D-46C9-805A-674C1E9E2621}" destId="{BCBD74CB-CDD9-474A-9F8D-5F0494E214C6}" srcOrd="27" destOrd="0" presId="urn:microsoft.com/office/officeart/2008/layout/CircleAccentTimeline"/>
    <dgm:cxn modelId="{CB56192E-00A6-44D8-BF80-F5899BD93929}" type="presParOf" srcId="{BCBD74CB-CDD9-474A-9F8D-5F0494E214C6}" destId="{0F73FF11-0417-477C-A6A2-D2EF44F44950}" srcOrd="0" destOrd="0" presId="urn:microsoft.com/office/officeart/2008/layout/CircleAccentTimeline"/>
    <dgm:cxn modelId="{2CCB3908-846A-4018-917B-BA19C6F94D05}" type="presParOf" srcId="{BCBD74CB-CDD9-474A-9F8D-5F0494E214C6}" destId="{02BAE5CE-9F36-4FC0-A6EF-AC9ED2B8A753}" srcOrd="1" destOrd="0" presId="urn:microsoft.com/office/officeart/2008/layout/CircleAccentTimeline"/>
    <dgm:cxn modelId="{920B4AE8-B5A7-4250-8D87-41E7524BBDDA}" type="presParOf" srcId="{BCBD74CB-CDD9-474A-9F8D-5F0494E214C6}" destId="{681E101E-21F8-4783-B16D-4288A17DB7C6}" srcOrd="2" destOrd="0" presId="urn:microsoft.com/office/officeart/2008/layout/CircleAccentTimeline"/>
    <dgm:cxn modelId="{E4F77BB4-A268-442F-844F-AD10F185B88F}" type="presParOf" srcId="{C1DB1DE8-CB6D-46C9-805A-674C1E9E2621}" destId="{009BACAB-4561-4584-B0EB-20F2D88F05D6}" srcOrd="28" destOrd="0" presId="urn:microsoft.com/office/officeart/2008/layout/CircleAccentTimeline"/>
    <dgm:cxn modelId="{16B50FC6-A98D-4EAC-801E-094A5ACDF8FD}" type="presParOf" srcId="{C1DB1DE8-CB6D-46C9-805A-674C1E9E2621}" destId="{2259A725-5578-4910-AA90-038716C0194C}" srcOrd="29" destOrd="0" presId="urn:microsoft.com/office/officeart/2008/layout/CircleAccentTimeline"/>
    <dgm:cxn modelId="{42FEDD57-43C3-4AC1-B764-90D6091AD0F4}" type="presParOf" srcId="{C1DB1DE8-CB6D-46C9-805A-674C1E9E2621}" destId="{5FBD6BA5-7BF5-4B6F-AE5F-FCE69A00E1D2}" srcOrd="30" destOrd="0" presId="urn:microsoft.com/office/officeart/2008/layout/CircleAccentTimeline"/>
    <dgm:cxn modelId="{3872E12B-F18D-49E7-A222-7FDEDCF19ED3}" type="presParOf" srcId="{C1DB1DE8-CB6D-46C9-805A-674C1E9E2621}" destId="{EC1E13AF-1C5F-4BFF-8AAE-4C67D17F08A6}" srcOrd="31" destOrd="0" presId="urn:microsoft.com/office/officeart/2008/layout/CircleAccentTimeline"/>
    <dgm:cxn modelId="{0748E6CD-5DD9-471B-AD4D-437E73A2059E}" type="presParOf" srcId="{EC1E13AF-1C5F-4BFF-8AAE-4C67D17F08A6}" destId="{4BAC7C67-D538-4436-98BE-3CBE65887E3D}" srcOrd="0" destOrd="0" presId="urn:microsoft.com/office/officeart/2008/layout/CircleAccentTimeline"/>
    <dgm:cxn modelId="{107622B4-4EFA-47D9-9F39-1B48C2CD8165}" type="presParOf" srcId="{EC1E13AF-1C5F-4BFF-8AAE-4C67D17F08A6}" destId="{C81B7A0E-047D-433C-A49F-E8DCC6BE71B1}" srcOrd="1" destOrd="0" presId="urn:microsoft.com/office/officeart/2008/layout/CircleAccentTimeline"/>
    <dgm:cxn modelId="{15E97C3C-EB57-4B8A-9082-7F80BDAEB69D}" type="presParOf" srcId="{EC1E13AF-1C5F-4BFF-8AAE-4C67D17F08A6}" destId="{C62978F6-B56E-4896-A576-7E33AD5AA26D}" srcOrd="2" destOrd="0" presId="urn:microsoft.com/office/officeart/2008/layout/CircleAccentTimeline"/>
    <dgm:cxn modelId="{1F0A03C2-5805-47A1-B278-AC1A766FF9CB}" type="presParOf" srcId="{C1DB1DE8-CB6D-46C9-805A-674C1E9E2621}" destId="{7037C540-0ACE-49B9-8F94-D76FC4217A76}" srcOrd="32" destOrd="0" presId="urn:microsoft.com/office/officeart/2008/layout/CircleAccentTimeline"/>
    <dgm:cxn modelId="{06D84ECE-CE26-4756-B6FE-7D0190AB9399}" type="presParOf" srcId="{C1DB1DE8-CB6D-46C9-805A-674C1E9E2621}" destId="{D83F9001-399C-4C9A-8F0A-3FFF40F14299}" srcOrd="33" destOrd="0" presId="urn:microsoft.com/office/officeart/2008/layout/CircleAccentTimeline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150D4-B4C9-4C8E-BB92-2C4C5880F795}">
      <dsp:nvSpPr>
        <dsp:cNvPr id="0" name=""/>
        <dsp:cNvSpPr/>
      </dsp:nvSpPr>
      <dsp:spPr>
        <a:xfrm>
          <a:off x="101267" y="1717061"/>
          <a:ext cx="1424267" cy="1424267"/>
        </a:xfrm>
        <a:prstGeom prst="donut">
          <a:avLst>
            <a:gd name="adj" fmla="val 20000"/>
          </a:avLst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4F9C1-2F04-4661-B29A-38EB745B95C4}">
      <dsp:nvSpPr>
        <dsp:cNvPr id="0" name=""/>
        <dsp:cNvSpPr/>
      </dsp:nvSpPr>
      <dsp:spPr>
        <a:xfrm rot="17700000">
          <a:off x="603115" y="555992"/>
          <a:ext cx="1770523" cy="853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rgbClr val="0070C0"/>
              </a:solidFill>
              <a:latin typeface="Calibri"/>
              <a:ea typeface="+mn-ea"/>
              <a:cs typeface="+mn-cs"/>
            </a:rPr>
            <a:t>Base</a:t>
          </a:r>
        </a:p>
      </dsp:txBody>
      <dsp:txXfrm>
        <a:off x="603115" y="555992"/>
        <a:ext cx="1770523" cy="853255"/>
      </dsp:txXfrm>
    </dsp:sp>
    <dsp:sp modelId="{C5CE7011-40E9-4306-8803-9093CC9FE0CE}">
      <dsp:nvSpPr>
        <dsp:cNvPr id="0" name=""/>
        <dsp:cNvSpPr/>
      </dsp:nvSpPr>
      <dsp:spPr>
        <a:xfrm>
          <a:off x="1632816" y="2059552"/>
          <a:ext cx="739285" cy="73928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382E3-3B89-4E1E-98B7-E383204909BB}">
      <dsp:nvSpPr>
        <dsp:cNvPr id="0" name=""/>
        <dsp:cNvSpPr/>
      </dsp:nvSpPr>
      <dsp:spPr>
        <a:xfrm rot="17700000">
          <a:off x="757234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Introduzione</a:t>
          </a:r>
        </a:p>
      </dsp:txBody>
      <dsp:txXfrm>
        <a:off x="757234" y="3088521"/>
        <a:ext cx="1531585" cy="738473"/>
      </dsp:txXfrm>
    </dsp:sp>
    <dsp:sp modelId="{BE821DD1-2813-4467-AB4A-D4D483D9AD10}">
      <dsp:nvSpPr>
        <dsp:cNvPr id="0" name=""/>
        <dsp:cNvSpPr/>
      </dsp:nvSpPr>
      <dsp:spPr>
        <a:xfrm rot="17700000">
          <a:off x="1716097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4A2D2-CCDA-4B42-9958-1882D2741E02}">
      <dsp:nvSpPr>
        <dsp:cNvPr id="0" name=""/>
        <dsp:cNvSpPr/>
      </dsp:nvSpPr>
      <dsp:spPr>
        <a:xfrm>
          <a:off x="2479268" y="2059552"/>
          <a:ext cx="739285" cy="73928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55F81-2E2A-4544-BF61-3180A2EFF89E}">
      <dsp:nvSpPr>
        <dsp:cNvPr id="0" name=""/>
        <dsp:cNvSpPr/>
      </dsp:nvSpPr>
      <dsp:spPr>
        <a:xfrm rot="17700000">
          <a:off x="1603686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L'orientamento a supporto delle transizioni</a:t>
          </a:r>
        </a:p>
      </dsp:txBody>
      <dsp:txXfrm>
        <a:off x="1603686" y="3088521"/>
        <a:ext cx="1531585" cy="738473"/>
      </dsp:txXfrm>
    </dsp:sp>
    <dsp:sp modelId="{DAC106EF-D40B-438F-B335-E9CDA817711C}">
      <dsp:nvSpPr>
        <dsp:cNvPr id="0" name=""/>
        <dsp:cNvSpPr/>
      </dsp:nvSpPr>
      <dsp:spPr>
        <a:xfrm rot="17700000">
          <a:off x="2562550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D4B8A-3547-4755-BA3E-9D9DC7DB7D88}">
      <dsp:nvSpPr>
        <dsp:cNvPr id="0" name=""/>
        <dsp:cNvSpPr/>
      </dsp:nvSpPr>
      <dsp:spPr>
        <a:xfrm>
          <a:off x="3325720" y="2059552"/>
          <a:ext cx="739285" cy="73928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17E28-26DA-49C1-95BC-16B74F6190D9}">
      <dsp:nvSpPr>
        <dsp:cNvPr id="0" name=""/>
        <dsp:cNvSpPr/>
      </dsp:nvSpPr>
      <dsp:spPr>
        <a:xfrm rot="17700000">
          <a:off x="2450138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Metodologie e strumenti per l'orientamento</a:t>
          </a:r>
        </a:p>
      </dsp:txBody>
      <dsp:txXfrm>
        <a:off x="2450138" y="3088521"/>
        <a:ext cx="1531585" cy="738473"/>
      </dsp:txXfrm>
    </dsp:sp>
    <dsp:sp modelId="{D2DD8EFF-D562-4F04-95CD-98059C6B2996}">
      <dsp:nvSpPr>
        <dsp:cNvPr id="0" name=""/>
        <dsp:cNvSpPr/>
      </dsp:nvSpPr>
      <dsp:spPr>
        <a:xfrm rot="17700000">
          <a:off x="3409002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A6CC3-DB7D-4C15-B3F2-0F3FC4441B38}">
      <dsp:nvSpPr>
        <dsp:cNvPr id="0" name=""/>
        <dsp:cNvSpPr/>
      </dsp:nvSpPr>
      <dsp:spPr>
        <a:xfrm>
          <a:off x="4172173" y="2059552"/>
          <a:ext cx="739285" cy="73928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B6A57-6FF4-4509-980E-A6E0B2C0EC04}">
      <dsp:nvSpPr>
        <dsp:cNvPr id="0" name=""/>
        <dsp:cNvSpPr/>
      </dsp:nvSpPr>
      <dsp:spPr>
        <a:xfrm rot="17700000">
          <a:off x="3296591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governance territoriale e i PCTO</a:t>
          </a:r>
        </a:p>
      </dsp:txBody>
      <dsp:txXfrm>
        <a:off x="3296591" y="3088521"/>
        <a:ext cx="1531585" cy="738473"/>
      </dsp:txXfrm>
    </dsp:sp>
    <dsp:sp modelId="{BECAE645-241C-4807-AA06-56BC1D751A3E}">
      <dsp:nvSpPr>
        <dsp:cNvPr id="0" name=""/>
        <dsp:cNvSpPr/>
      </dsp:nvSpPr>
      <dsp:spPr>
        <a:xfrm rot="17700000">
          <a:off x="4255454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39FD8-107A-49EC-AB0E-26244F15EB9D}">
      <dsp:nvSpPr>
        <dsp:cNvPr id="0" name=""/>
        <dsp:cNvSpPr/>
      </dsp:nvSpPr>
      <dsp:spPr>
        <a:xfrm>
          <a:off x="5018625" y="2059552"/>
          <a:ext cx="739285" cy="739285"/>
        </a:xfrm>
        <a:prstGeom prst="mathPlus">
          <a:avLst/>
        </a:prstGeom>
        <a:solidFill>
          <a:sysClr val="window" lastClr="FFFFFF">
            <a:lumMod val="50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1CFC4-418B-41EE-9A16-722C19A52534}">
      <dsp:nvSpPr>
        <dsp:cNvPr id="0" name=""/>
        <dsp:cNvSpPr/>
      </dsp:nvSpPr>
      <dsp:spPr>
        <a:xfrm rot="17700000">
          <a:off x="4143043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143043" y="3088521"/>
        <a:ext cx="1531585" cy="738473"/>
      </dsp:txXfrm>
    </dsp:sp>
    <dsp:sp modelId="{6CFD6EBD-371F-4093-8483-7801143CF433}">
      <dsp:nvSpPr>
        <dsp:cNvPr id="0" name=""/>
        <dsp:cNvSpPr/>
      </dsp:nvSpPr>
      <dsp:spPr>
        <a:xfrm rot="17700000">
          <a:off x="5101907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91E6D-A2AD-4FEA-A1D9-889202DFEF8B}">
      <dsp:nvSpPr>
        <dsp:cNvPr id="0" name=""/>
        <dsp:cNvSpPr/>
      </dsp:nvSpPr>
      <dsp:spPr>
        <a:xfrm>
          <a:off x="5865191" y="1717061"/>
          <a:ext cx="1424267" cy="1424267"/>
        </a:xfrm>
        <a:prstGeom prst="donut">
          <a:avLst>
            <a:gd name="adj" fmla="val 2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0E3C5-3A72-445B-8BE0-21E633810D61}">
      <dsp:nvSpPr>
        <dsp:cNvPr id="0" name=""/>
        <dsp:cNvSpPr/>
      </dsp:nvSpPr>
      <dsp:spPr>
        <a:xfrm rot="17700000">
          <a:off x="6367039" y="555992"/>
          <a:ext cx="1770523" cy="853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>
              <a:solidFill>
                <a:srgbClr val="70AD47"/>
              </a:solidFill>
              <a:latin typeface="Calibri"/>
              <a:ea typeface="+mn-ea"/>
              <a:cs typeface="+mn-cs"/>
            </a:rPr>
            <a:t>Avanzato</a:t>
          </a:r>
        </a:p>
      </dsp:txBody>
      <dsp:txXfrm>
        <a:off x="6367039" y="555992"/>
        <a:ext cx="1770523" cy="853255"/>
      </dsp:txXfrm>
    </dsp:sp>
    <dsp:sp modelId="{0F73FF11-0417-477C-A6A2-D2EF44F44950}">
      <dsp:nvSpPr>
        <dsp:cNvPr id="0" name=""/>
        <dsp:cNvSpPr/>
      </dsp:nvSpPr>
      <dsp:spPr>
        <a:xfrm>
          <a:off x="7396740" y="2059552"/>
          <a:ext cx="739285" cy="739285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AE5CE-9F36-4FC0-A6EF-AC9ED2B8A753}">
      <dsp:nvSpPr>
        <dsp:cNvPr id="0" name=""/>
        <dsp:cNvSpPr/>
      </dsp:nvSpPr>
      <dsp:spPr>
        <a:xfrm rot="17700000">
          <a:off x="6521158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rete territoriale: risorse e servizi</a:t>
          </a:r>
        </a:p>
      </dsp:txBody>
      <dsp:txXfrm>
        <a:off x="6521158" y="3088521"/>
        <a:ext cx="1531585" cy="738473"/>
      </dsp:txXfrm>
    </dsp:sp>
    <dsp:sp modelId="{681E101E-21F8-4783-B16D-4288A17DB7C6}">
      <dsp:nvSpPr>
        <dsp:cNvPr id="0" name=""/>
        <dsp:cNvSpPr/>
      </dsp:nvSpPr>
      <dsp:spPr>
        <a:xfrm rot="17700000">
          <a:off x="7480022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C7C67-D538-4436-98BE-3CBE65887E3D}">
      <dsp:nvSpPr>
        <dsp:cNvPr id="0" name=""/>
        <dsp:cNvSpPr/>
      </dsp:nvSpPr>
      <dsp:spPr>
        <a:xfrm>
          <a:off x="8243192" y="2059552"/>
          <a:ext cx="739285" cy="739285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B7A0E-047D-433C-A49F-E8DCC6BE71B1}">
      <dsp:nvSpPr>
        <dsp:cNvPr id="0" name=""/>
        <dsp:cNvSpPr/>
      </dsp:nvSpPr>
      <dsp:spPr>
        <a:xfrm rot="17700000">
          <a:off x="7367610" y="3088521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PROJECT WORK</a:t>
          </a:r>
        </a:p>
      </dsp:txBody>
      <dsp:txXfrm>
        <a:off x="7367610" y="3088521"/>
        <a:ext cx="1531585" cy="738473"/>
      </dsp:txXfrm>
    </dsp:sp>
    <dsp:sp modelId="{C62978F6-B56E-4896-A576-7E33AD5AA26D}">
      <dsp:nvSpPr>
        <dsp:cNvPr id="0" name=""/>
        <dsp:cNvSpPr/>
      </dsp:nvSpPr>
      <dsp:spPr>
        <a:xfrm rot="17700000">
          <a:off x="8326474" y="1031396"/>
          <a:ext cx="1531585" cy="73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7AB2F-7D73-440C-9668-FEC0476A9478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C6752-9742-4D50-AD49-84EAE9945C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764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1ECE3-F765-4D0D-8F96-600A0E42EDA5}" type="datetimeFigureOut">
              <a:rPr lang="it-IT" smtClean="0"/>
              <a:pPr/>
              <a:t>02/03/2023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EDFC7-A336-4F25-85E3-B07EF2DAC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99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691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08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629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003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748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060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9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96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9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64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337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53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755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976ACAE-C3D2-45FC-B136-03075EBA4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030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37D9-7D0A-4689-8049-C19ADB8D93C3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5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65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10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678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279719" y="6597650"/>
            <a:ext cx="924983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1DF4-2BAD-4CFE-8D31-DE41A1EED5E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798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2AEF-A121-4363-8C9B-DCB98099F8E5}" type="datetime1">
              <a:rPr lang="it-IT" smtClean="0"/>
              <a:t>02/03/2023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817" y="399111"/>
            <a:ext cx="1829547" cy="669309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07692" y="264958"/>
            <a:ext cx="10515600" cy="64633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FBBA283E-9744-4213-A916-BE76291AD721}"/>
              </a:ext>
            </a:extLst>
          </p:cNvPr>
          <p:cNvCxnSpPr/>
          <p:nvPr userDrawn="1"/>
        </p:nvCxnSpPr>
        <p:spPr>
          <a:xfrm>
            <a:off x="307692" y="922658"/>
            <a:ext cx="9469661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60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47" y="5204459"/>
            <a:ext cx="12189460" cy="829310"/>
          </a:xfrm>
          <a:custGeom>
            <a:avLst/>
            <a:gdLst/>
            <a:ahLst/>
            <a:cxnLst/>
            <a:rect l="l" t="t" r="r" b="b"/>
            <a:pathLst>
              <a:path w="12189460" h="829310">
                <a:moveTo>
                  <a:pt x="0" y="829055"/>
                </a:moveTo>
                <a:lnTo>
                  <a:pt x="12188952" y="829055"/>
                </a:lnTo>
                <a:lnTo>
                  <a:pt x="12188952" y="0"/>
                </a:lnTo>
                <a:lnTo>
                  <a:pt x="0" y="0"/>
                </a:lnTo>
                <a:lnTo>
                  <a:pt x="0" y="8290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1" y="6033515"/>
            <a:ext cx="12187555" cy="824865"/>
          </a:xfrm>
          <a:custGeom>
            <a:avLst/>
            <a:gdLst/>
            <a:ahLst/>
            <a:cxnLst/>
            <a:rect l="l" t="t" r="r" b="b"/>
            <a:pathLst>
              <a:path w="12187555" h="824865">
                <a:moveTo>
                  <a:pt x="12187428" y="824483"/>
                </a:moveTo>
                <a:lnTo>
                  <a:pt x="12187428" y="0"/>
                </a:lnTo>
                <a:lnTo>
                  <a:pt x="0" y="0"/>
                </a:lnTo>
                <a:lnTo>
                  <a:pt x="0" y="824483"/>
                </a:lnTo>
                <a:lnTo>
                  <a:pt x="12187428" y="824483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755" y="6394228"/>
            <a:ext cx="11564851" cy="27247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817" y="374397"/>
            <a:ext cx="1829547" cy="669309"/>
          </a:xfrm>
          <a:prstGeom prst="rect">
            <a:avLst/>
          </a:prstGeom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10472" y="6492875"/>
            <a:ext cx="2743200" cy="365125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353961" y="922658"/>
            <a:ext cx="9469661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6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54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97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5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2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6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755" y="6394228"/>
            <a:ext cx="11564851" cy="27247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817" y="374397"/>
            <a:ext cx="1829547" cy="669309"/>
          </a:xfrm>
          <a:prstGeom prst="rect">
            <a:avLst/>
          </a:prstGeom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10472" y="6492875"/>
            <a:ext cx="2743200" cy="365125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353961" y="922658"/>
            <a:ext cx="9469661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1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68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6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47147" y="399288"/>
            <a:ext cx="1808018" cy="6150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909" y="115569"/>
            <a:ext cx="9495155" cy="78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4310" y="1829307"/>
            <a:ext cx="8273415" cy="3647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46281" y="6464985"/>
            <a:ext cx="1663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3179" cy="8141239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100732" y="3980973"/>
            <a:ext cx="9626738" cy="77623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1">
              <a:solidFill>
                <a:srgbClr val="616E76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779" y="5204969"/>
            <a:ext cx="122004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>
                <a:solidFill>
                  <a:srgbClr val="990000"/>
                </a:solidFill>
                <a:ea typeface="Helvetica Neue Thin" charset="0"/>
                <a:cs typeface="Arial" panose="020B0604020202020204" pitchFamily="34" charset="0"/>
              </a:rPr>
              <a:t>L'ORIENTAMENTO NELLE TRANSIZIONI DEGLI STUDENTI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021" y="6033244"/>
            <a:ext cx="12200400" cy="828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1243" y="6033244"/>
            <a:ext cx="12194488" cy="828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>
                <a:solidFill>
                  <a:schemeClr val="bg1"/>
                </a:solidFill>
                <a:ea typeface="Helvetica Neue Thin" charset="0"/>
                <a:cs typeface="Arial" panose="020B0604020202020204" pitchFamily="34" charset="0"/>
              </a:rPr>
              <a:t>Il percorso formativo</a:t>
            </a:r>
          </a:p>
        </p:txBody>
      </p:sp>
    </p:spTree>
    <p:extLst>
      <p:ext uri="{BB962C8B-B14F-4D97-AF65-F5344CB8AC3E}">
        <p14:creationId xmlns:p14="http://schemas.microsoft.com/office/powerpoint/2010/main" val="276412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>
                <a:solidFill>
                  <a:srgbClr val="7F7F7F"/>
                </a:solidFill>
              </a:rPr>
              <a:t>Il percorso Avanzato o Master: Project Work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35935" y="1244641"/>
            <a:ext cx="11281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000">
                <a:solidFill>
                  <a:schemeClr val="accent5"/>
                </a:solidFill>
              </a:rPr>
              <a:t>I partecipanti del corso </a:t>
            </a:r>
            <a:r>
              <a:rPr lang="it-IT" sz="2000" b="1">
                <a:solidFill>
                  <a:schemeClr val="accent5"/>
                </a:solidFill>
              </a:rPr>
              <a:t>Avanzato</a:t>
            </a:r>
            <a:r>
              <a:rPr lang="it-IT" sz="2000">
                <a:solidFill>
                  <a:schemeClr val="accent5"/>
                </a:solidFill>
              </a:rPr>
              <a:t> o </a:t>
            </a:r>
            <a:r>
              <a:rPr lang="it-IT" sz="2000" b="1">
                <a:solidFill>
                  <a:schemeClr val="accent5"/>
                </a:solidFill>
              </a:rPr>
              <a:t>Master </a:t>
            </a:r>
            <a:r>
              <a:rPr lang="it-IT" sz="2000">
                <a:solidFill>
                  <a:schemeClr val="accent5"/>
                </a:solidFill>
              </a:rPr>
              <a:t>sono coinvolti nella realizzazione di un Project Work, finalizzato all’applicazione dei contenuti e degli strumenti presentati nel corso </a:t>
            </a:r>
            <a:r>
              <a:rPr lang="it-IT" sz="2000" b="1">
                <a:solidFill>
                  <a:schemeClr val="accent5"/>
                </a:solidFill>
              </a:rPr>
              <a:t>Base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1367586-FCAF-4182-A698-4A058FC5EDC7}"/>
              </a:ext>
            </a:extLst>
          </p:cNvPr>
          <p:cNvSpPr txBox="1"/>
          <p:nvPr/>
        </p:nvSpPr>
        <p:spPr>
          <a:xfrm>
            <a:off x="462573" y="2450053"/>
            <a:ext cx="6159221" cy="29084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it-IT" sz="2000">
                <a:solidFill>
                  <a:schemeClr val="accent5"/>
                </a:solidFill>
              </a:rPr>
              <a:t>Il </a:t>
            </a:r>
            <a:r>
              <a:rPr lang="it-IT" sz="2000" b="1">
                <a:solidFill>
                  <a:schemeClr val="accent5"/>
                </a:solidFill>
              </a:rPr>
              <a:t>Project Work</a:t>
            </a:r>
            <a:r>
              <a:rPr lang="it-IT" sz="2000">
                <a:solidFill>
                  <a:schemeClr val="accent5"/>
                </a:solidFill>
              </a:rPr>
              <a:t>:</a:t>
            </a:r>
            <a:r>
              <a:rPr lang="it-IT" sz="2000" b="1">
                <a:solidFill>
                  <a:schemeClr val="accent5"/>
                </a:solidFill>
              </a:rPr>
              <a:t> </a:t>
            </a: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è </a:t>
            </a:r>
            <a:r>
              <a:rPr lang="it-IT" sz="2000" b="1">
                <a:solidFill>
                  <a:srgbClr val="595959"/>
                </a:solidFill>
              </a:rPr>
              <a:t>costruito in itinere</a:t>
            </a:r>
            <a:r>
              <a:rPr lang="it-IT" sz="2000">
                <a:solidFill>
                  <a:srgbClr val="595959"/>
                </a:solidFill>
              </a:rPr>
              <a:t> attraverso delle esercitazioni </a:t>
            </a: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prevede, come ultimo step del percorso, la definizione operativa del </a:t>
            </a:r>
            <a:r>
              <a:rPr lang="it-IT" sz="2000" b="1">
                <a:solidFill>
                  <a:srgbClr val="595959"/>
                </a:solidFill>
              </a:rPr>
              <a:t>piano triennale delle attività orientative </a:t>
            </a:r>
            <a:r>
              <a:rPr lang="it-IT" sz="2000">
                <a:solidFill>
                  <a:srgbClr val="595959"/>
                </a:solidFill>
              </a:rPr>
              <a:t>del proprio istituto di afferenza</a:t>
            </a: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è sviluppato con l’assistenza tecnica dell'operatore territoriale di ANPAL Servizi</a:t>
            </a:r>
            <a:endParaRPr lang="it-IT" sz="2000">
              <a:solidFill>
                <a:srgbClr val="595959"/>
              </a:solidFill>
              <a:cs typeface="Calibri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FE2F6FA-E94E-4A8D-88CB-7AD6A5BB7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96" y="1988290"/>
            <a:ext cx="4694681" cy="401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0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Struttura e contenuti del corso Base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21193" y="2446203"/>
            <a:ext cx="10775653" cy="25545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algn="just"/>
            <a:r>
              <a:rPr lang="it-IT" sz="2000">
                <a:solidFill>
                  <a:schemeClr val="accent5"/>
                </a:solidFill>
              </a:rPr>
              <a:t>Il modulo ha una funzione introduttiva al corso. A tal fine, ne descrive gli obiettivi, la struttura e gli strumenti a disposizione </a:t>
            </a:r>
          </a:p>
          <a:p>
            <a:pPr algn="just"/>
            <a:endParaRPr lang="it-IT" sz="2000">
              <a:solidFill>
                <a:schemeClr val="accent5"/>
              </a:solidFill>
            </a:endParaRPr>
          </a:p>
          <a:p>
            <a:pPr algn="just"/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Presentazione del percorso e della piattaforma</a:t>
            </a:r>
            <a:endParaRPr lang="it-IT" sz="20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Obiettivi del corso  </a:t>
            </a:r>
            <a:endParaRPr lang="it-IT" sz="20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Mappa del corso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7" y="1410380"/>
            <a:ext cx="11418515" cy="523220"/>
          </a:xfrm>
          <a:prstGeom prst="rect">
            <a:avLst/>
          </a:prstGeom>
          <a:solidFill>
            <a:srgbClr val="990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1. Introduzione </a:t>
            </a:r>
            <a:r>
              <a:rPr lang="it-IT" sz="2000" b="1" i="1">
                <a:solidFill>
                  <a:schemeClr val="bg1"/>
                </a:solidFill>
              </a:rPr>
              <a:t>(modalità asincrona)</a:t>
            </a:r>
          </a:p>
        </p:txBody>
      </p:sp>
    </p:spTree>
    <p:extLst>
      <p:ext uri="{BB962C8B-B14F-4D97-AF65-F5344CB8AC3E}">
        <p14:creationId xmlns:p14="http://schemas.microsoft.com/office/powerpoint/2010/main" val="12843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>
                <a:solidFill>
                  <a:srgbClr val="7F7F7F"/>
                </a:solidFill>
              </a:rPr>
              <a:t>Struttura e contenuti del corso Base 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25537" y="1714785"/>
            <a:ext cx="11130968" cy="46089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algn="just"/>
            <a:r>
              <a:rPr lang="it-IT" sz="2000">
                <a:solidFill>
                  <a:schemeClr val="accent5"/>
                </a:solidFill>
              </a:rPr>
              <a:t>Illustrare gli elementi caratterizzanti l’orientamento, nella sua evoluzione teorica e applicazione pratica</a:t>
            </a:r>
          </a:p>
          <a:p>
            <a:pPr algn="just"/>
            <a:endParaRPr lang="it-IT" sz="1200">
              <a:solidFill>
                <a:schemeClr val="accent5"/>
              </a:solidFill>
              <a:cs typeface="Calibri"/>
            </a:endParaRPr>
          </a:p>
          <a:p>
            <a:pPr algn="just"/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Orientamento: i principali approcci teorici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Orientamento a scuola: l’orientamento in ingresso, in itinere, in uscita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1050">
              <a:solidFill>
                <a:schemeClr val="accent5"/>
              </a:solidFill>
              <a:cs typeface="Calibri"/>
            </a:endParaRPr>
          </a:p>
          <a:p>
            <a:pPr algn="just"/>
            <a:r>
              <a:rPr lang="it-IT" b="1" i="1">
                <a:solidFill>
                  <a:schemeClr val="accent5"/>
                </a:solidFill>
              </a:rPr>
              <a:t>Approfondimenti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dall'ASL ai PCTO: finalità e contenuti (dispensa)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una scuola che educa alla scelta (video)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la valenza orientativa delle esperienze lavorative (video)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le Soft Skill (dispensa)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Istat-Audizione-Dispersione-scolastica_18-giugno-2021 (dispensa)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Leg.18.pdl.camera.2372 (dispensa)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1700">
                <a:solidFill>
                  <a:schemeClr val="accent5"/>
                </a:solidFill>
              </a:rPr>
              <a:t>PNRR- Missione 4: istruzione e ricerca (dispensa) </a:t>
            </a:r>
            <a:endParaRPr lang="it-IT" sz="1700">
              <a:solidFill>
                <a:schemeClr val="accent5"/>
              </a:solidFill>
              <a:cs typeface="Calibri"/>
            </a:endParaRPr>
          </a:p>
          <a:p>
            <a:pPr marL="457200" indent="-457200" algn="just">
              <a:buAutoNum type="arabicPeriod"/>
            </a:pPr>
            <a:r>
              <a:rPr lang="it-IT" sz="1700">
                <a:solidFill>
                  <a:schemeClr val="accent5"/>
                </a:solidFill>
                <a:cs typeface="Calibri"/>
              </a:rPr>
              <a:t>Linee guida per l'orientamento_2023 (dispensa)</a:t>
            </a:r>
          </a:p>
          <a:p>
            <a:pPr marL="457200" indent="-457200" algn="just">
              <a:buAutoNum type="arabicPeriod"/>
            </a:pPr>
            <a:r>
              <a:rPr lang="it-IT" sz="1700" i="1">
                <a:solidFill>
                  <a:schemeClr val="accent5"/>
                </a:solidFill>
                <a:cs typeface="Calibri"/>
              </a:rPr>
              <a:t>Etc</a:t>
            </a:r>
            <a:r>
              <a:rPr lang="it-IT" sz="1700">
                <a:solidFill>
                  <a:schemeClr val="accent5"/>
                </a:solidFill>
                <a:cs typeface="Calibri"/>
              </a:rPr>
              <a:t>. ...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6" y="1093582"/>
            <a:ext cx="11418515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2. L’Orientamento a supporto delle transizioni </a:t>
            </a:r>
            <a:r>
              <a:rPr lang="it-IT" sz="2000" b="1" i="1">
                <a:solidFill>
                  <a:schemeClr val="bg1"/>
                </a:solidFill>
              </a:rPr>
              <a:t>(modalità asincrona)</a:t>
            </a:r>
          </a:p>
        </p:txBody>
      </p:sp>
    </p:spTree>
    <p:extLst>
      <p:ext uri="{BB962C8B-B14F-4D97-AF65-F5344CB8AC3E}">
        <p14:creationId xmlns:p14="http://schemas.microsoft.com/office/powerpoint/2010/main" val="38031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1200"/>
              </a:spcAft>
              <a:tabLst>
                <a:tab pos="10585450" algn="l"/>
              </a:tabLst>
            </a:pPr>
            <a:r>
              <a:rPr lang="it-IT" sz="4000">
                <a:solidFill>
                  <a:srgbClr val="7F7F7F"/>
                </a:solidFill>
              </a:rPr>
              <a:t>Struttura e contenuti del corso Base 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682406" y="2004831"/>
            <a:ext cx="108253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algn="just"/>
            <a:r>
              <a:rPr lang="it-IT" sz="2000">
                <a:solidFill>
                  <a:schemeClr val="accent5"/>
                </a:solidFill>
              </a:rPr>
              <a:t>Presentare le metodologie e gli strumenti operativi per progettare, realizzare e valutare azioni di orientamento e PCTO</a:t>
            </a:r>
          </a:p>
          <a:p>
            <a:pPr algn="just"/>
            <a:endParaRPr lang="it-IT" sz="2000" b="1">
              <a:solidFill>
                <a:schemeClr val="accent5"/>
              </a:solidFill>
            </a:endParaRPr>
          </a:p>
          <a:p>
            <a:pPr algn="just"/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Il fabbisogni orientativi degli studenti: una ricerca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Metodologie e strumenti operativi per l’orientamento </a:t>
            </a:r>
          </a:p>
          <a:p>
            <a:pPr marL="457200" indent="-457200" algn="just">
              <a:buAutoNum type="arabicPeriod"/>
            </a:pPr>
            <a:endParaRPr lang="it-IT" sz="2000">
              <a:solidFill>
                <a:schemeClr val="accent5"/>
              </a:solidFill>
            </a:endParaRPr>
          </a:p>
          <a:p>
            <a:pPr algn="just"/>
            <a:r>
              <a:rPr lang="it-IT" b="1" i="1">
                <a:solidFill>
                  <a:schemeClr val="accent5"/>
                </a:solidFill>
              </a:rPr>
              <a:t>Approfondimenti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Laboratorio di Rilevazione dei bisogni di orientamento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Scheda di Sintesi delle esperienze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Laboratorio di Rielaborazione delle esperienze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Laboratorio di definizione del Piano d’azione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7" y="1229333"/>
            <a:ext cx="11429148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3. Metodologie e strumenti per l’Orientamento </a:t>
            </a:r>
            <a:r>
              <a:rPr lang="it-IT" sz="2000" b="1" i="1">
                <a:solidFill>
                  <a:schemeClr val="bg1"/>
                </a:solidFill>
              </a:rPr>
              <a:t>(modalità asincrona)</a:t>
            </a:r>
          </a:p>
        </p:txBody>
      </p:sp>
    </p:spTree>
    <p:extLst>
      <p:ext uri="{BB962C8B-B14F-4D97-AF65-F5344CB8AC3E}">
        <p14:creationId xmlns:p14="http://schemas.microsoft.com/office/powerpoint/2010/main" val="269199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1200"/>
              </a:spcAft>
              <a:tabLst>
                <a:tab pos="10585450" algn="l"/>
              </a:tabLst>
            </a:pPr>
            <a:r>
              <a:rPr lang="it-IT" sz="4000">
                <a:solidFill>
                  <a:srgbClr val="7F7F7F"/>
                </a:solidFill>
              </a:rPr>
              <a:t>Struttura e contenuti del corso Base 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682405" y="2004831"/>
            <a:ext cx="108396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algn="just"/>
            <a:r>
              <a:rPr lang="it-IT" sz="2000">
                <a:solidFill>
                  <a:schemeClr val="accent5"/>
                </a:solidFill>
              </a:rPr>
              <a:t>Presentare le modalità e gli strumenti che la scuola può utilizzare per accedere alla rete dei servizi regionali </a:t>
            </a:r>
          </a:p>
          <a:p>
            <a:pPr algn="just"/>
            <a:endParaRPr lang="it-IT" sz="2000" b="1">
              <a:solidFill>
                <a:schemeClr val="accent5"/>
              </a:solidFill>
            </a:endParaRPr>
          </a:p>
          <a:p>
            <a:pPr algn="just"/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La </a:t>
            </a:r>
            <a:r>
              <a:rPr lang="it-IT" sz="2000" err="1">
                <a:solidFill>
                  <a:schemeClr val="accent5"/>
                </a:solidFill>
              </a:rPr>
              <a:t>governance</a:t>
            </a:r>
            <a:r>
              <a:rPr lang="it-IT" sz="2000">
                <a:solidFill>
                  <a:schemeClr val="accent5"/>
                </a:solidFill>
              </a:rPr>
              <a:t> della scuola sui PCTO: una ricerca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La co-progettazione dei PCTO  </a:t>
            </a:r>
          </a:p>
          <a:p>
            <a:pPr marL="457200" indent="-457200" algn="just">
              <a:buAutoNum type="arabicPeriod"/>
            </a:pPr>
            <a:r>
              <a:rPr lang="it-IT" sz="2000">
                <a:solidFill>
                  <a:schemeClr val="accent5"/>
                </a:solidFill>
              </a:rPr>
              <a:t>Partecipare ad una rete territoriale  </a:t>
            </a:r>
          </a:p>
          <a:p>
            <a:pPr marL="457200" indent="-457200" algn="just">
              <a:buAutoNum type="arabicPeriod"/>
            </a:pPr>
            <a:endParaRPr lang="it-IT" sz="2000">
              <a:solidFill>
                <a:schemeClr val="accent5"/>
              </a:solidFill>
            </a:endParaRPr>
          </a:p>
          <a:p>
            <a:pPr algn="just"/>
            <a:r>
              <a:rPr lang="it-IT" b="1" i="1">
                <a:solidFill>
                  <a:schemeClr val="accent5"/>
                </a:solidFill>
              </a:rPr>
              <a:t>Approfondimenti </a:t>
            </a:r>
            <a:endParaRPr lang="it-IT" b="1">
              <a:solidFill>
                <a:schemeClr val="accent5"/>
              </a:solidFill>
            </a:endParaRP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 Segmentazione della domanda (dispensa)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 Matrice delle convenienze (dispensa) </a:t>
            </a:r>
          </a:p>
          <a:p>
            <a:pPr marL="457200" indent="-457200" algn="just">
              <a:buAutoNum type="arabicPeriod"/>
            </a:pPr>
            <a:r>
              <a:rPr lang="it-IT">
                <a:solidFill>
                  <a:schemeClr val="accent5"/>
                </a:solidFill>
              </a:rPr>
              <a:t>La Mappa delle Attività di accompagnamento alle Transizioni (catalogo)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7" y="1229333"/>
            <a:ext cx="11429148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4. La </a:t>
            </a:r>
            <a:r>
              <a:rPr lang="it-IT" sz="2800" b="1" err="1">
                <a:solidFill>
                  <a:schemeClr val="bg1"/>
                </a:solidFill>
              </a:rPr>
              <a:t>governance</a:t>
            </a:r>
            <a:r>
              <a:rPr lang="it-IT" sz="2800" b="1">
                <a:solidFill>
                  <a:schemeClr val="bg1"/>
                </a:solidFill>
              </a:rPr>
              <a:t> territoriale e i PCTO </a:t>
            </a:r>
            <a:r>
              <a:rPr lang="it-IT" sz="2000" b="1" i="1">
                <a:solidFill>
                  <a:schemeClr val="bg1"/>
                </a:solidFill>
              </a:rPr>
              <a:t>(modalità asincrona)</a:t>
            </a:r>
          </a:p>
        </p:txBody>
      </p:sp>
    </p:spTree>
    <p:extLst>
      <p:ext uri="{BB962C8B-B14F-4D97-AF65-F5344CB8AC3E}">
        <p14:creationId xmlns:p14="http://schemas.microsoft.com/office/powerpoint/2010/main" val="349682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1200"/>
              </a:spcAft>
              <a:tabLst>
                <a:tab pos="10585450" algn="l"/>
              </a:tabLst>
            </a:pPr>
            <a:r>
              <a:rPr lang="it-IT" sz="4000">
                <a:solidFill>
                  <a:srgbClr val="7F7F7F"/>
                </a:solidFill>
              </a:rPr>
              <a:t>Struttura e contenuti del corso Avanzato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49948" y="2258160"/>
            <a:ext cx="102752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r>
              <a:rPr lang="it-IT" sz="2000">
                <a:solidFill>
                  <a:schemeClr val="tx1">
                    <a:lumMod val="65000"/>
                    <a:lumOff val="35000"/>
                  </a:schemeClr>
                </a:solidFill>
              </a:rPr>
              <a:t>Descrivere le specifiche opportunità della singola rete territoriale di cui la scuola fa parte</a:t>
            </a:r>
            <a:endParaRPr lang="it-IT" sz="2000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2000" b="1">
              <a:solidFill>
                <a:schemeClr val="accent5"/>
              </a:solidFill>
            </a:endParaRPr>
          </a:p>
          <a:p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r>
              <a:rPr lang="it-IT" sz="2000">
                <a:solidFill>
                  <a:schemeClr val="accent5"/>
                </a:solidFill>
              </a:rPr>
              <a:t>La rete territoriale: risorse e servizi (a cura dell’USR)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7" y="1356927"/>
            <a:ext cx="11492944" cy="523220"/>
          </a:xfrm>
          <a:prstGeom prst="rect">
            <a:avLst/>
          </a:prstGeom>
          <a:solidFill>
            <a:srgbClr val="990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5. La rete territoriale: risorse e servizi </a:t>
            </a:r>
            <a:r>
              <a:rPr lang="it-IT" sz="2000" b="1" i="1">
                <a:solidFill>
                  <a:schemeClr val="bg1"/>
                </a:solidFill>
              </a:rPr>
              <a:t>(modalità sincrona o asincrona)</a:t>
            </a:r>
          </a:p>
        </p:txBody>
      </p:sp>
    </p:spTree>
    <p:extLst>
      <p:ext uri="{BB962C8B-B14F-4D97-AF65-F5344CB8AC3E}">
        <p14:creationId xmlns:p14="http://schemas.microsoft.com/office/powerpoint/2010/main" val="3600434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1200"/>
              </a:spcAft>
              <a:tabLst>
                <a:tab pos="10585450" algn="l"/>
              </a:tabLst>
            </a:pPr>
            <a:r>
              <a:rPr lang="it-IT" sz="4000">
                <a:solidFill>
                  <a:srgbClr val="7F7F7F"/>
                </a:solidFill>
              </a:rPr>
              <a:t>Struttura e contenuti del corso Avanzato</a:t>
            </a:r>
          </a:p>
        </p:txBody>
      </p:sp>
      <p:sp>
        <p:nvSpPr>
          <p:cNvPr id="6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06815" y="2243783"/>
            <a:ext cx="10907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>
                <a:solidFill>
                  <a:schemeClr val="accent5"/>
                </a:solidFill>
              </a:rPr>
              <a:t>Obiettivi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r>
              <a:rPr lang="it-IT" sz="2000">
                <a:solidFill>
                  <a:schemeClr val="tx1">
                    <a:lumMod val="65000"/>
                    <a:lumOff val="35000"/>
                  </a:schemeClr>
                </a:solidFill>
              </a:rPr>
              <a:t>Descrivere gli elementi essenziali e le modalità realizzative di un Project Work per l’elaborazione del Piano triennale delle attività orientamento e PCTO </a:t>
            </a:r>
          </a:p>
          <a:p>
            <a:r>
              <a:rPr lang="it-IT" sz="2000">
                <a:solidFill>
                  <a:srgbClr val="FF0000"/>
                </a:solidFill>
              </a:rPr>
              <a:t>  </a:t>
            </a:r>
            <a:endParaRPr lang="it-IT" sz="2000" b="1">
              <a:solidFill>
                <a:schemeClr val="accent5"/>
              </a:solidFill>
            </a:endParaRPr>
          </a:p>
          <a:p>
            <a:r>
              <a:rPr lang="it-IT" sz="2000" b="1">
                <a:solidFill>
                  <a:schemeClr val="accent5"/>
                </a:solidFill>
              </a:rPr>
              <a:t>Contenuti</a:t>
            </a:r>
            <a:r>
              <a:rPr lang="it-IT" sz="2000">
                <a:solidFill>
                  <a:schemeClr val="accent5"/>
                </a:solidFill>
              </a:rPr>
              <a:t> </a:t>
            </a:r>
          </a:p>
          <a:p>
            <a:r>
              <a:rPr lang="it-IT" sz="2000">
                <a:solidFill>
                  <a:schemeClr val="accent5"/>
                </a:solidFill>
              </a:rPr>
              <a:t>Elaborazione del Piano triennale delle attività di orientamento e PCTO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1727" y="1356927"/>
            <a:ext cx="11492944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bg1"/>
                </a:solidFill>
              </a:rPr>
              <a:t>6. Project Work </a:t>
            </a:r>
            <a:r>
              <a:rPr lang="it-IT" sz="2000" b="1" i="1">
                <a:solidFill>
                  <a:schemeClr val="bg1"/>
                </a:solidFill>
              </a:rPr>
              <a:t>(modalità asincrona)</a:t>
            </a:r>
          </a:p>
        </p:txBody>
      </p:sp>
    </p:spTree>
    <p:extLst>
      <p:ext uri="{BB962C8B-B14F-4D97-AF65-F5344CB8AC3E}">
        <p14:creationId xmlns:p14="http://schemas.microsoft.com/office/powerpoint/2010/main" val="331881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609" y="922782"/>
            <a:ext cx="9469755" cy="0"/>
          </a:xfrm>
          <a:custGeom>
            <a:avLst/>
            <a:gdLst/>
            <a:ahLst/>
            <a:cxnLst/>
            <a:rect l="l" t="t" r="r" b="b"/>
            <a:pathLst>
              <a:path w="9469755">
                <a:moveTo>
                  <a:pt x="0" y="0"/>
                </a:moveTo>
                <a:lnTo>
                  <a:pt x="9469628" y="0"/>
                </a:lnTo>
              </a:path>
            </a:pathLst>
          </a:custGeom>
          <a:ln w="38100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6236" y="5955532"/>
            <a:ext cx="1482886" cy="66603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1518" y="5992962"/>
            <a:ext cx="2165977" cy="53089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727075" y="1433575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801"/>
                </a:lnTo>
              </a:path>
            </a:pathLst>
          </a:custGeom>
          <a:ln w="38100">
            <a:solidFill>
              <a:srgbClr val="99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025" y="1433575"/>
            <a:ext cx="10775950" cy="4377055"/>
          </a:xfrm>
          <a:custGeom>
            <a:avLst/>
            <a:gdLst/>
            <a:ahLst/>
            <a:cxnLst/>
            <a:rect l="l" t="t" r="r" b="b"/>
            <a:pathLst>
              <a:path w="10775950" h="4377055">
                <a:moveTo>
                  <a:pt x="10756900" y="0"/>
                </a:moveTo>
                <a:lnTo>
                  <a:pt x="10756900" y="4376801"/>
                </a:lnTo>
              </a:path>
              <a:path w="10775950" h="4377055">
                <a:moveTo>
                  <a:pt x="0" y="19050"/>
                </a:moveTo>
                <a:lnTo>
                  <a:pt x="10775950" y="19050"/>
                </a:lnTo>
              </a:path>
              <a:path w="10775950" h="4377055">
                <a:moveTo>
                  <a:pt x="0" y="4357751"/>
                </a:moveTo>
                <a:lnTo>
                  <a:pt x="10775950" y="4357751"/>
                </a:lnTo>
              </a:path>
            </a:pathLst>
          </a:custGeom>
          <a:ln w="38100">
            <a:solidFill>
              <a:srgbClr val="99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156954"/>
              </p:ext>
            </p:extLst>
          </p:nvPr>
        </p:nvGraphicFramePr>
        <p:xfrm>
          <a:off x="1064309" y="1676400"/>
          <a:ext cx="9984689" cy="3800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658">
                <a:tc>
                  <a:txBody>
                    <a:bodyPr/>
                    <a:lstStyle/>
                    <a:p>
                      <a:pPr marR="83820" algn="r">
                        <a:lnSpc>
                          <a:spcPts val="1710"/>
                        </a:lnSpc>
                      </a:pPr>
                      <a:r>
                        <a:rPr sz="1800" b="1" spc="-1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Realizzazione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24130" algn="just">
                        <a:lnSpc>
                          <a:spcPct val="68900"/>
                        </a:lnSpc>
                        <a:spcBef>
                          <a:spcPts val="220"/>
                        </a:spcBef>
                      </a:pP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Linea</a:t>
                      </a:r>
                      <a:r>
                        <a:rPr lang="it-IT" sz="1800" spc="-3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Q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ualificazione</a:t>
                      </a:r>
                      <a:r>
                        <a:rPr lang="it-IT" sz="1800" spc="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lang="it-IT" sz="18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azioni</a:t>
                      </a:r>
                      <a:r>
                        <a:rPr lang="it-IT"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lang="it-IT" sz="18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transizione</a:t>
                      </a:r>
                      <a:r>
                        <a:rPr lang="it-IT"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nella</a:t>
                      </a:r>
                      <a:r>
                        <a:rPr lang="it-IT" sz="18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scuola,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Area Fondo Nuove Competenze Duale e Transizioni, Direzione</a:t>
                      </a:r>
                      <a:r>
                        <a:rPr lang="it-IT" sz="1800" spc="-5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Progetti,</a:t>
                      </a:r>
                      <a:r>
                        <a:rPr lang="it-IT" sz="1800" spc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nell’ambito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lang="it-IT" sz="18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Piano</a:t>
                      </a:r>
                      <a:r>
                        <a:rPr lang="it-IT"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operativo</a:t>
                      </a:r>
                      <a:r>
                        <a:rPr lang="it-IT" sz="1800" spc="-3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ANPAL</a:t>
                      </a:r>
                      <a:r>
                        <a:rPr lang="it-IT" sz="1800" spc="-3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Servizi</a:t>
                      </a:r>
                      <a:r>
                        <a:rPr lang="it-IT" sz="18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2023 – Progetto Ponte</a:t>
                      </a:r>
                      <a:endParaRPr lang="it-IT" sz="1800">
                        <a:latin typeface="Calibri"/>
                        <a:cs typeface="Calibri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29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b="1" spc="-1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Diritti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ANPAL</a:t>
                      </a:r>
                      <a:r>
                        <a:rPr lang="it-IT" sz="1800" spc="-4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Servizi</a:t>
                      </a:r>
                      <a:r>
                        <a:rPr lang="it-IT" sz="1800" spc="-4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S.p.A.</a:t>
                      </a:r>
                      <a:endParaRPr lang="it-IT" sz="1800">
                        <a:latin typeface="Calibri"/>
                        <a:cs typeface="Calibri"/>
                      </a:endParaRPr>
                    </a:p>
                  </a:txBody>
                  <a:tcPr marL="0" marR="0" marT="698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527">
                <a:tc>
                  <a:txBody>
                    <a:bodyPr/>
                    <a:lstStyle/>
                    <a:p>
                      <a:pPr marR="83820" algn="r">
                        <a:lnSpc>
                          <a:spcPts val="1825"/>
                        </a:lnSpc>
                        <a:spcBef>
                          <a:spcPts val="850"/>
                        </a:spcBef>
                      </a:pPr>
                      <a:r>
                        <a:rPr sz="1800" b="1" spc="-1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Contenuti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85090" algn="r">
                        <a:lnSpc>
                          <a:spcPts val="1825"/>
                        </a:lnSpc>
                      </a:pPr>
                      <a:r>
                        <a:rPr sz="1800" b="1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3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cura</a:t>
                      </a:r>
                      <a:r>
                        <a:rPr sz="1800" b="1" spc="-35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5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di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7950" marB="0"/>
                </a:tc>
                <a:tc>
                  <a:txBody>
                    <a:bodyPr/>
                    <a:lstStyle/>
                    <a:p>
                      <a:pPr marL="91440" algn="just">
                        <a:lnSpc>
                          <a:spcPts val="1825"/>
                        </a:lnSpc>
                        <a:spcBef>
                          <a:spcPts val="850"/>
                        </a:spcBef>
                      </a:pPr>
                      <a:r>
                        <a:rPr lang="it-IT"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Linea </a:t>
                      </a:r>
                      <a:r>
                        <a:rPr lang="it-IT" sz="1800" spc="-3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Q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ualificazione</a:t>
                      </a:r>
                      <a:r>
                        <a:rPr lang="it-IT" sz="1800" spc="5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delle</a:t>
                      </a:r>
                      <a:r>
                        <a:rPr lang="it-IT" sz="1800" spc="-2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azioni</a:t>
                      </a:r>
                      <a:r>
                        <a:rPr lang="it-IT" sz="1800" spc="-15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di</a:t>
                      </a:r>
                      <a:r>
                        <a:rPr lang="it-IT" sz="1800" spc="-25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transizione</a:t>
                      </a:r>
                      <a:r>
                        <a:rPr lang="it-IT" sz="1800" spc="-15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nella scuola, </a:t>
                      </a:r>
                      <a:r>
                        <a:rPr lang="it-IT" sz="180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Area Fondo Nuove Competenze Duale e Transizioni, Direzione</a:t>
                      </a:r>
                      <a:r>
                        <a:rPr lang="it-IT" sz="1800" spc="-5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800" spc="-1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Progetti</a:t>
                      </a:r>
                      <a:endParaRPr lang="it-IT" sz="1800">
                        <a:latin typeface="Calibri"/>
                        <a:cs typeface="Calibri"/>
                      </a:endParaRPr>
                    </a:p>
                  </a:txBody>
                  <a:tcPr marL="0" marR="0" marT="1079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03"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800" b="1" spc="-1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Licenza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Creative</a:t>
                      </a:r>
                      <a:r>
                        <a:rPr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Commons</a:t>
                      </a:r>
                      <a:r>
                        <a:rPr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CC</a:t>
                      </a:r>
                      <a:r>
                        <a:rPr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BY-</a:t>
                      </a:r>
                      <a:r>
                        <a:rPr sz="1800" spc="-1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NC-</a:t>
                      </a:r>
                      <a:r>
                        <a:rPr sz="18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spc="-1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4.0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89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230">
                <a:tc>
                  <a:txBody>
                    <a:bodyPr/>
                    <a:lstStyle/>
                    <a:p>
                      <a:pPr marR="83820" algn="r">
                        <a:lnSpc>
                          <a:spcPts val="2150"/>
                        </a:lnSpc>
                        <a:spcBef>
                          <a:spcPts val="1485"/>
                        </a:spcBef>
                      </a:pPr>
                      <a:r>
                        <a:rPr sz="1800" b="1" spc="-1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Aggiornamento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859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150"/>
                        </a:lnSpc>
                        <a:spcBef>
                          <a:spcPts val="1485"/>
                        </a:spcBef>
                      </a:pPr>
                      <a:r>
                        <a:rPr lang="it-IT" sz="1800" spc="-8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Febbraio</a:t>
                      </a:r>
                      <a:r>
                        <a:rPr sz="1800" spc="-8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it-IT" sz="1800" spc="-2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859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08559" y="6017282"/>
            <a:ext cx="1877377" cy="58569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95"/>
              </a:spcBef>
            </a:pPr>
            <a:r>
              <a:rPr spc="-10"/>
              <a:t>Crediti</a:t>
            </a:r>
          </a:p>
        </p:txBody>
      </p:sp>
    </p:spTree>
    <p:extLst>
      <p:ext uri="{BB962C8B-B14F-4D97-AF65-F5344CB8AC3E}">
        <p14:creationId xmlns:p14="http://schemas.microsoft.com/office/powerpoint/2010/main" val="313511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04226" y="93764"/>
            <a:ext cx="959979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Il percorso formativo: obiettivi</a:t>
            </a:r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4C23B2-1D39-4288-B0A0-7A887099BBED}"/>
              </a:ext>
            </a:extLst>
          </p:cNvPr>
          <p:cNvSpPr txBox="1">
            <a:spLocks/>
          </p:cNvSpPr>
          <p:nvPr/>
        </p:nvSpPr>
        <p:spPr>
          <a:xfrm>
            <a:off x="378035" y="1241170"/>
            <a:ext cx="11442489" cy="1014990"/>
          </a:xfrm>
          <a:prstGeom prst="rect">
            <a:avLst/>
          </a:prstGeom>
        </p:spPr>
        <p:txBody>
          <a:bodyPr lIns="91440" tIns="45720" rIns="91440" bIns="45720" rtlCol="0" anchor="t"/>
          <a:lstStyle>
            <a:defPPr>
              <a:defRPr lang="it-IT"/>
            </a:defPPr>
            <a:lvl1pPr defTabSz="91441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>
                <a:solidFill>
                  <a:srgbClr val="595959"/>
                </a:solidFill>
              </a:defRPr>
            </a:lvl1pPr>
          </a:lstStyle>
          <a:p>
            <a:pPr marL="0" lvl="1" algn="just" defTabSz="914400" fontAlgn="base">
              <a:spcBef>
                <a:spcPts val="1800"/>
              </a:spcBef>
              <a:spcAft>
                <a:spcPts val="3000"/>
              </a:spcAft>
              <a:buClr>
                <a:srgbClr val="990000"/>
              </a:buClr>
            </a:pPr>
            <a:r>
              <a:rPr lang="it-IT" sz="2000">
                <a:solidFill>
                  <a:srgbClr val="595959"/>
                </a:solidFill>
              </a:rPr>
              <a:t>Fornire ai </a:t>
            </a:r>
            <a:r>
              <a:rPr lang="it-IT" sz="2000" b="1">
                <a:solidFill>
                  <a:srgbClr val="595959"/>
                </a:solidFill>
              </a:rPr>
              <a:t>docenti referenti per l’orientamento (biennio e triennio) e/o referenti PCTO</a:t>
            </a:r>
            <a:r>
              <a:rPr lang="it-IT" sz="2000">
                <a:solidFill>
                  <a:srgbClr val="595959"/>
                </a:solidFill>
              </a:rPr>
              <a:t> delle scuole un </a:t>
            </a:r>
            <a:r>
              <a:rPr lang="it-IT" sz="2000" b="1">
                <a:solidFill>
                  <a:srgbClr val="595959"/>
                </a:solidFill>
              </a:rPr>
              <a:t>quadro concettuale ed operativo omogeneo</a:t>
            </a:r>
            <a:r>
              <a:rPr lang="it-IT" sz="2000">
                <a:solidFill>
                  <a:srgbClr val="595959"/>
                </a:solidFill>
              </a:rPr>
              <a:t> a supporto della </a:t>
            </a:r>
            <a:r>
              <a:rPr lang="it-IT" sz="2000" b="1">
                <a:solidFill>
                  <a:srgbClr val="595959"/>
                </a:solidFill>
              </a:rPr>
              <a:t>progettazione, gestione e monitoraggio </a:t>
            </a:r>
            <a:r>
              <a:rPr lang="it-IT" sz="2000">
                <a:solidFill>
                  <a:srgbClr val="595959"/>
                </a:solidFill>
              </a:rPr>
              <a:t>delle azioni e attività di orientamento alle transizioni efficaci.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736CD3-A2CF-D415-CE95-D6954FBD3524}"/>
              </a:ext>
            </a:extLst>
          </p:cNvPr>
          <p:cNvSpPr txBox="1"/>
          <p:nvPr/>
        </p:nvSpPr>
        <p:spPr>
          <a:xfrm>
            <a:off x="378035" y="2566429"/>
            <a:ext cx="11442487" cy="31762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</a:pPr>
            <a:r>
              <a:rPr lang="it-IT" sz="2000">
                <a:solidFill>
                  <a:srgbClr val="595959"/>
                </a:solidFill>
              </a:rPr>
              <a:t>In particolare, il percorso formativo si sviluppa intorno a </a:t>
            </a:r>
            <a:r>
              <a:rPr lang="it-IT" sz="2000" b="1">
                <a:solidFill>
                  <a:srgbClr val="595959"/>
                </a:solidFill>
              </a:rPr>
              <a:t>due aree tematiche</a:t>
            </a:r>
            <a:r>
              <a:rPr lang="it-IT" sz="2000">
                <a:solidFill>
                  <a:srgbClr val="595959"/>
                </a:solidFill>
              </a:rPr>
              <a:t>:</a:t>
            </a: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 b="1">
                <a:solidFill>
                  <a:srgbClr val="595959"/>
                </a:solidFill>
              </a:rPr>
              <a:t>l’orientamento a supporto delle transizioni</a:t>
            </a:r>
            <a:r>
              <a:rPr lang="it-IT" sz="2000">
                <a:solidFill>
                  <a:srgbClr val="595959"/>
                </a:solidFill>
              </a:rPr>
              <a:t>, finalizzato a contestualizzare il ruolo dell’orientamento, dei fabbisogni orientativi e delle competenze trasversali, nel supportare la presa di decisioni competenti in relazione al progetto di vita e professionale di studentesse e studenti </a:t>
            </a: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 b="1">
                <a:solidFill>
                  <a:srgbClr val="595959"/>
                </a:solidFill>
              </a:rPr>
              <a:t>la </a:t>
            </a:r>
            <a:r>
              <a:rPr lang="it-IT" sz="2000" b="1" err="1">
                <a:solidFill>
                  <a:srgbClr val="595959"/>
                </a:solidFill>
              </a:rPr>
              <a:t>governance</a:t>
            </a:r>
            <a:r>
              <a:rPr lang="it-IT" sz="2000" b="1">
                <a:solidFill>
                  <a:srgbClr val="595959"/>
                </a:solidFill>
              </a:rPr>
              <a:t> della rete territoriale per la co-progettazione e gestione delle attività di orientamento alle transizioni</a:t>
            </a:r>
            <a:r>
              <a:rPr lang="it-IT" sz="2000">
                <a:solidFill>
                  <a:srgbClr val="595959"/>
                </a:solidFill>
              </a:rPr>
              <a:t>, finalizzata ad inquadrare il ruolo strategico degli istituti del secondo ciclo di istruzione nella costituzione e governo di una rete di stakeholder cui affidare l’erogazione delle attività corrispondenti ai fabbisogni</a:t>
            </a:r>
          </a:p>
        </p:txBody>
      </p:sp>
    </p:spTree>
    <p:extLst>
      <p:ext uri="{BB962C8B-B14F-4D97-AF65-F5344CB8AC3E}">
        <p14:creationId xmlns:p14="http://schemas.microsoft.com/office/powerpoint/2010/main" val="372542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1727" y="46264"/>
            <a:ext cx="9321662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Struttura e durata del percorso	1/2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68EDF83-12DD-4421-96FC-35F640D08E2A}"/>
              </a:ext>
            </a:extLst>
          </p:cNvPr>
          <p:cNvSpPr/>
          <p:nvPr/>
        </p:nvSpPr>
        <p:spPr>
          <a:xfrm>
            <a:off x="660932" y="1917233"/>
            <a:ext cx="1083632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il </a:t>
            </a:r>
            <a:r>
              <a:rPr lang="it-IT" sz="2000" b="1">
                <a:solidFill>
                  <a:srgbClr val="595959"/>
                </a:solidFill>
              </a:rPr>
              <a:t>percorso Base</a:t>
            </a:r>
            <a:r>
              <a:rPr lang="it-IT" sz="2000">
                <a:solidFill>
                  <a:srgbClr val="595959"/>
                </a:solidFill>
              </a:rPr>
              <a:t>,</a:t>
            </a:r>
            <a:r>
              <a:rPr lang="it-IT" sz="2000" b="1">
                <a:solidFill>
                  <a:srgbClr val="595959"/>
                </a:solidFill>
              </a:rPr>
              <a:t> </a:t>
            </a:r>
            <a:r>
              <a:rPr lang="it-IT" sz="2000">
                <a:solidFill>
                  <a:srgbClr val="595959"/>
                </a:solidFill>
              </a:rPr>
              <a:t>finalizzato all’acquisizione di un quadro concettuale ed operativo entro cui ricondurre le attività di progettazione, gestione e monitoraggio di attività di orientamento e PCTO efficaci</a:t>
            </a:r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68EDF83-12DD-4421-96FC-35F640D08E2A}"/>
              </a:ext>
            </a:extLst>
          </p:cNvPr>
          <p:cNvSpPr/>
          <p:nvPr/>
        </p:nvSpPr>
        <p:spPr>
          <a:xfrm>
            <a:off x="351727" y="1232610"/>
            <a:ext cx="11253267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</a:pPr>
            <a:r>
              <a:rPr lang="it-IT" sz="2000">
                <a:solidFill>
                  <a:srgbClr val="595959"/>
                </a:solidFill>
              </a:rPr>
              <a:t>La proposta formativa si articola in due percorsi: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68EDF83-12DD-4421-96FC-35F640D08E2A}"/>
              </a:ext>
            </a:extLst>
          </p:cNvPr>
          <p:cNvSpPr/>
          <p:nvPr/>
        </p:nvSpPr>
        <p:spPr>
          <a:xfrm>
            <a:off x="660932" y="3194209"/>
            <a:ext cx="1083632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il </a:t>
            </a:r>
            <a:r>
              <a:rPr lang="it-IT" sz="2000" b="1">
                <a:solidFill>
                  <a:srgbClr val="595959"/>
                </a:solidFill>
              </a:rPr>
              <a:t>percorso Avanzato o Master </a:t>
            </a:r>
            <a:r>
              <a:rPr lang="it-IT" sz="2000">
                <a:solidFill>
                  <a:srgbClr val="595959"/>
                </a:solidFill>
              </a:rPr>
              <a:t>finalizzato all’approfondimento qualitativo delle risorse e dei servizi attivati dagli Uffici Scolastici Regionali all’interno del proprio territorio e alla definizione operativa del Piano triennale delle attività orientative del proprio istituto di afferenza</a:t>
            </a:r>
          </a:p>
        </p:txBody>
      </p:sp>
    </p:spTree>
    <p:extLst>
      <p:ext uri="{BB962C8B-B14F-4D97-AF65-F5344CB8AC3E}">
        <p14:creationId xmlns:p14="http://schemas.microsoft.com/office/powerpoint/2010/main" val="248621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a 14">
            <a:extLst>
              <a:ext uri="{FF2B5EF4-FFF2-40B4-BE49-F238E27FC236}">
                <a16:creationId xmlns:a16="http://schemas.microsoft.com/office/drawing/2014/main" id="{29CE469E-E882-39CF-6524-FF98A9C9C4B4}"/>
              </a:ext>
            </a:extLst>
          </p:cNvPr>
          <p:cNvGraphicFramePr/>
          <p:nvPr/>
        </p:nvGraphicFramePr>
        <p:xfrm>
          <a:off x="1962150" y="930902"/>
          <a:ext cx="9851815" cy="4307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4C23B2-1D39-4288-B0A0-7A887099BBED}"/>
              </a:ext>
            </a:extLst>
          </p:cNvPr>
          <p:cNvSpPr txBox="1">
            <a:spLocks/>
          </p:cNvSpPr>
          <p:nvPr/>
        </p:nvSpPr>
        <p:spPr>
          <a:xfrm>
            <a:off x="371475" y="1174496"/>
            <a:ext cx="11449049" cy="523675"/>
          </a:xfrm>
          <a:prstGeom prst="rect">
            <a:avLst/>
          </a:prstGeom>
        </p:spPr>
        <p:txBody>
          <a:bodyPr rtlCol="0"/>
          <a:lstStyle>
            <a:defPPr>
              <a:defRPr lang="it-IT"/>
            </a:defPPr>
            <a:lvl1pPr defTabSz="91441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>
                <a:solidFill>
                  <a:srgbClr val="595959"/>
                </a:solidFill>
              </a:defRPr>
            </a:lvl1pPr>
          </a:lstStyle>
          <a:p>
            <a:pPr marL="0" lvl="1" algn="just" defTabSz="914400" fontAlgn="base">
              <a:spcBef>
                <a:spcPts val="1800"/>
              </a:spcBef>
              <a:spcAft>
                <a:spcPts val="3000"/>
              </a:spcAft>
              <a:buClr>
                <a:srgbClr val="990000"/>
              </a:buClr>
            </a:pPr>
            <a:r>
              <a:rPr lang="it-IT" sz="2000">
                <a:solidFill>
                  <a:srgbClr val="595959"/>
                </a:solidFill>
              </a:rPr>
              <a:t>La proposta formativa si articola in </a:t>
            </a:r>
            <a:r>
              <a:rPr lang="it-IT" sz="2000" b="1">
                <a:solidFill>
                  <a:srgbClr val="595959"/>
                </a:solidFill>
              </a:rPr>
              <a:t>due corsi</a:t>
            </a:r>
            <a:r>
              <a:rPr lang="it-IT" sz="2000">
                <a:solidFill>
                  <a:srgbClr val="595959"/>
                </a:solidFill>
              </a:rPr>
              <a:t>: </a:t>
            </a:r>
            <a:r>
              <a:rPr lang="it-IT" sz="2000" b="0"/>
              <a:t> 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88A547-1089-51A8-1936-53F4FDBCA269}"/>
              </a:ext>
            </a:extLst>
          </p:cNvPr>
          <p:cNvSpPr/>
          <p:nvPr/>
        </p:nvSpPr>
        <p:spPr>
          <a:xfrm>
            <a:off x="304226" y="93764"/>
            <a:ext cx="959979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Struttura e durata del percorso	 2/2</a:t>
            </a:r>
            <a:endParaRPr lang="it-IT" sz="4000" b="1">
              <a:solidFill>
                <a:srgbClr val="7F7F7F"/>
              </a:solidFill>
            </a:endParaRP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567A583C-3715-8589-FEFF-A543DD61E7FD}"/>
              </a:ext>
            </a:extLst>
          </p:cNvPr>
          <p:cNvSpPr/>
          <p:nvPr/>
        </p:nvSpPr>
        <p:spPr>
          <a:xfrm>
            <a:off x="1962149" y="5692140"/>
            <a:ext cx="9058275" cy="548640"/>
          </a:xfrm>
          <a:prstGeom prst="rightArrow">
            <a:avLst/>
          </a:prstGeom>
          <a:solidFill>
            <a:srgbClr val="70AD47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MASTER	</a:t>
            </a: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(25 H)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3B84724F-9442-9705-EB9D-139F1469CB60}"/>
              </a:ext>
            </a:extLst>
          </p:cNvPr>
          <p:cNvSpPr/>
          <p:nvPr/>
        </p:nvSpPr>
        <p:spPr>
          <a:xfrm>
            <a:off x="1962149" y="5398770"/>
            <a:ext cx="4962526" cy="548640"/>
          </a:xfrm>
          <a:prstGeom prst="rightArrow">
            <a:avLst/>
          </a:prstGeom>
          <a:solidFill>
            <a:srgbClr val="0070C0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BASE	</a:t>
            </a:r>
            <a:r>
              <a:rPr kumimoji="0" lang="it-IT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(17 H)</a:t>
            </a:r>
          </a:p>
        </p:txBody>
      </p:sp>
    </p:spTree>
    <p:extLst>
      <p:ext uri="{BB962C8B-B14F-4D97-AF65-F5344CB8AC3E}">
        <p14:creationId xmlns:p14="http://schemas.microsoft.com/office/powerpoint/2010/main" val="134438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44851" y="105639"/>
            <a:ext cx="993230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Il corso «</a:t>
            </a:r>
            <a:r>
              <a:rPr lang="it-IT" sz="4000" b="1">
                <a:solidFill>
                  <a:srgbClr val="7F7F7F"/>
                </a:solidFill>
              </a:rPr>
              <a:t>BASE</a:t>
            </a:r>
            <a:r>
              <a:rPr lang="it-IT" sz="4000">
                <a:solidFill>
                  <a:srgbClr val="7F7F7F"/>
                </a:solidFill>
              </a:rPr>
              <a:t>»</a:t>
            </a:r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4C23B2-1D39-4288-B0A0-7A887099BBED}"/>
              </a:ext>
            </a:extLst>
          </p:cNvPr>
          <p:cNvSpPr txBox="1">
            <a:spLocks/>
          </p:cNvSpPr>
          <p:nvPr/>
        </p:nvSpPr>
        <p:spPr>
          <a:xfrm>
            <a:off x="602345" y="1384882"/>
            <a:ext cx="7361815" cy="4668465"/>
          </a:xfrm>
          <a:prstGeom prst="rect">
            <a:avLst/>
          </a:prstGeom>
        </p:spPr>
        <p:txBody>
          <a:bodyPr lIns="91440" tIns="45720" rIns="91440" bIns="45720" rtlCol="0" anchor="t"/>
          <a:lstStyle>
            <a:defPPr>
              <a:defRPr lang="it-IT"/>
            </a:defPPr>
            <a:lvl1pPr defTabSz="91441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>
                <a:solidFill>
                  <a:srgbClr val="595959"/>
                </a:solidFill>
              </a:defRPr>
            </a:lvl1pPr>
          </a:lstStyle>
          <a:p>
            <a:pPr marL="0" lvl="1" algn="just" defTabSz="914400" fontAlgn="base">
              <a:buClr>
                <a:srgbClr val="990000"/>
              </a:buClr>
            </a:pPr>
            <a:endParaRPr lang="it-IT" sz="2000">
              <a:solidFill>
                <a:srgbClr val="595959"/>
              </a:solidFill>
            </a:endParaRP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è finalizzato all’acquisizione di un </a:t>
            </a:r>
            <a:r>
              <a:rPr lang="it-IT" sz="2000" b="1">
                <a:solidFill>
                  <a:srgbClr val="595959"/>
                </a:solidFill>
              </a:rPr>
              <a:t>quadro concettuale ed operativo </a:t>
            </a:r>
            <a:r>
              <a:rPr lang="it-IT" sz="2000">
                <a:solidFill>
                  <a:srgbClr val="595959"/>
                </a:solidFill>
              </a:rPr>
              <a:t>entro cui ricondurre le attività di progettazione, gestione e monitoraggio di azioni e attività di orientamento alle transizioni efficaci </a:t>
            </a:r>
            <a:endParaRPr lang="it-IT" sz="2000">
              <a:solidFill>
                <a:srgbClr val="595959"/>
              </a:solidFill>
              <a:cs typeface="Calibri"/>
            </a:endParaRPr>
          </a:p>
          <a:p>
            <a:pPr marL="0" lvl="1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</a:pPr>
            <a:endParaRPr lang="it-IT" sz="2000">
              <a:solidFill>
                <a:srgbClr val="595959"/>
              </a:solidFill>
              <a:ea typeface="+mn-lt"/>
              <a:cs typeface="+mn-lt"/>
            </a:endParaRPr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,Sans-Serif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  <a:ea typeface="+mn-lt"/>
                <a:cs typeface="+mn-lt"/>
              </a:rPr>
              <a:t>l'</a:t>
            </a:r>
            <a:r>
              <a:rPr lang="it-IT" sz="2000" b="1">
                <a:solidFill>
                  <a:srgbClr val="595959"/>
                </a:solidFill>
                <a:ea typeface="+mn-lt"/>
                <a:cs typeface="+mn-lt"/>
              </a:rPr>
              <a:t>iscrizione </a:t>
            </a:r>
            <a:r>
              <a:rPr lang="it-IT" sz="2000">
                <a:solidFill>
                  <a:srgbClr val="595959"/>
                </a:solidFill>
                <a:ea typeface="+mn-lt"/>
                <a:cs typeface="+mn-lt"/>
              </a:rPr>
              <a:t>è coordinata dagli</a:t>
            </a:r>
            <a:r>
              <a:rPr lang="it-IT" sz="2000" b="1">
                <a:solidFill>
                  <a:srgbClr val="595959"/>
                </a:solidFill>
                <a:ea typeface="+mn-lt"/>
                <a:cs typeface="+mn-lt"/>
              </a:rPr>
              <a:t> Operatori territoriali  </a:t>
            </a:r>
            <a:endParaRPr lang="it-IT" sz="2000">
              <a:solidFill>
                <a:srgbClr val="595959"/>
              </a:solidFill>
              <a:cs typeface="Calibri"/>
            </a:endParaRPr>
          </a:p>
          <a:p>
            <a:pPr marL="0" lvl="1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</a:pPr>
            <a:endParaRPr lang="it-IT" sz="2000" b="1">
              <a:solidFill>
                <a:srgbClr val="595959"/>
              </a:solidFill>
              <a:cs typeface="Calibri"/>
            </a:endParaRP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ha una </a:t>
            </a:r>
            <a:r>
              <a:rPr lang="it-IT" sz="2000" b="1">
                <a:solidFill>
                  <a:srgbClr val="595959"/>
                </a:solidFill>
              </a:rPr>
              <a:t>durata di 17 ore</a:t>
            </a:r>
            <a:r>
              <a:rPr lang="it-IT" sz="2000">
                <a:solidFill>
                  <a:srgbClr val="595959"/>
                </a:solidFill>
              </a:rPr>
              <a:t>, in modalità</a:t>
            </a:r>
            <a:r>
              <a:rPr lang="it-IT" sz="2000" b="1">
                <a:solidFill>
                  <a:srgbClr val="595959"/>
                </a:solidFill>
              </a:rPr>
              <a:t> asincrona</a:t>
            </a:r>
            <a:endParaRPr lang="it-IT" sz="2000" b="1">
              <a:solidFill>
                <a:srgbClr val="595959"/>
              </a:solidFill>
              <a:cs typeface="Calibri"/>
            </a:endParaRPr>
          </a:p>
          <a:p>
            <a:pPr marL="0" lvl="1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</a:pPr>
            <a:endParaRPr lang="it-IT" sz="2000" b="1">
              <a:solidFill>
                <a:srgbClr val="595959"/>
              </a:solidFill>
              <a:cs typeface="Calibri"/>
            </a:endParaRPr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  <a:cs typeface="Calibri"/>
              </a:rPr>
              <a:t>è previsto il</a:t>
            </a:r>
            <a:r>
              <a:rPr lang="it-IT" sz="2000" b="1">
                <a:solidFill>
                  <a:srgbClr val="595959"/>
                </a:solidFill>
                <a:cs typeface="Calibri"/>
              </a:rPr>
              <a:t> rilascio </a:t>
            </a:r>
            <a:r>
              <a:rPr lang="it-IT" sz="2000">
                <a:solidFill>
                  <a:srgbClr val="595959"/>
                </a:solidFill>
                <a:cs typeface="Calibri"/>
              </a:rPr>
              <a:t>di un </a:t>
            </a:r>
            <a:r>
              <a:rPr lang="it-IT" sz="2000" b="1">
                <a:solidFill>
                  <a:srgbClr val="595959"/>
                </a:solidFill>
                <a:cs typeface="Calibri"/>
              </a:rPr>
              <a:t>attestato di partecipazione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AE9D25E-0686-63A3-ABBD-5C7CAE16EE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8372"/>
          <a:stretch/>
        </p:blipFill>
        <p:spPr>
          <a:xfrm rot="3900000">
            <a:off x="7873318" y="1170236"/>
            <a:ext cx="5086416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44851" y="105639"/>
            <a:ext cx="993230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Il corso «</a:t>
            </a:r>
            <a:r>
              <a:rPr lang="it-IT" sz="4000" b="1">
                <a:solidFill>
                  <a:srgbClr val="7F7F7F"/>
                </a:solidFill>
              </a:rPr>
              <a:t>AVANZATO o MASTER</a:t>
            </a:r>
            <a:r>
              <a:rPr lang="it-IT" sz="4000">
                <a:solidFill>
                  <a:srgbClr val="7F7F7F"/>
                </a:solidFill>
              </a:rPr>
              <a:t>»</a:t>
            </a:r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6331514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4C23B2-1D39-4288-B0A0-7A887099BBED}"/>
              </a:ext>
            </a:extLst>
          </p:cNvPr>
          <p:cNvSpPr txBox="1">
            <a:spLocks/>
          </p:cNvSpPr>
          <p:nvPr/>
        </p:nvSpPr>
        <p:spPr>
          <a:xfrm>
            <a:off x="378035" y="1116987"/>
            <a:ext cx="7667714" cy="5168196"/>
          </a:xfrm>
          <a:prstGeom prst="rect">
            <a:avLst/>
          </a:prstGeom>
        </p:spPr>
        <p:txBody>
          <a:bodyPr lIns="91440" tIns="45720" rIns="91440" bIns="45720" rtlCol="0" anchor="t"/>
          <a:lstStyle>
            <a:defPPr>
              <a:defRPr lang="it-IT"/>
            </a:defPPr>
            <a:lvl1pPr defTabSz="91441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>
                <a:solidFill>
                  <a:srgbClr val="595959"/>
                </a:solidFill>
              </a:defRPr>
            </a:lvl1pPr>
          </a:lstStyle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può essere finalizzato all’approfondimento qualitativo su </a:t>
            </a:r>
            <a:r>
              <a:rPr lang="it-IT" sz="2000" b="1">
                <a:solidFill>
                  <a:srgbClr val="595959"/>
                </a:solidFill>
              </a:rPr>
              <a:t>risorse e servizi attivati dagli Uffici Scolastici Regionali all’interno del proprio territorio</a:t>
            </a:r>
            <a:endParaRPr lang="it-IT" sz="1100" b="1">
              <a:solidFill>
                <a:srgbClr val="595959"/>
              </a:solidFill>
              <a:cs typeface="Calibri"/>
            </a:endParaRPr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endParaRPr lang="it-IT" sz="600" b="1">
              <a:solidFill>
                <a:srgbClr val="595959"/>
              </a:solidFill>
              <a:cs typeface="Calibri"/>
            </a:endParaRPr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prevede la definizione operativa del </a:t>
            </a:r>
            <a:r>
              <a:rPr lang="it-IT" sz="2000" b="1">
                <a:solidFill>
                  <a:srgbClr val="595959"/>
                </a:solidFill>
              </a:rPr>
              <a:t>piano triennale delle attività orientative </a:t>
            </a:r>
            <a:r>
              <a:rPr lang="it-IT" sz="2000">
                <a:solidFill>
                  <a:srgbClr val="595959"/>
                </a:solidFill>
              </a:rPr>
              <a:t>del proprio istituto di afferenza, quale attività di </a:t>
            </a:r>
            <a:r>
              <a:rPr lang="it-IT" sz="2000" b="1">
                <a:solidFill>
                  <a:srgbClr val="595959"/>
                </a:solidFill>
              </a:rPr>
              <a:t>project work </a:t>
            </a:r>
            <a:r>
              <a:rPr lang="it-IT" sz="2000">
                <a:solidFill>
                  <a:srgbClr val="595959"/>
                </a:solidFill>
              </a:rPr>
              <a:t>supportata e gestita dello staff territoriale di ANPAL Servizi</a:t>
            </a:r>
            <a:endParaRPr lang="it-IT"/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endParaRPr lang="it-IT" sz="700">
              <a:solidFill>
                <a:srgbClr val="595959"/>
              </a:solidFill>
              <a:cs typeface="Calibri"/>
            </a:endParaRP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 b="1">
                <a:solidFill>
                  <a:srgbClr val="595959"/>
                </a:solidFill>
              </a:rPr>
              <a:t>iscrizione</a:t>
            </a:r>
            <a:r>
              <a:rPr lang="it-IT" sz="2000">
                <a:solidFill>
                  <a:srgbClr val="595959"/>
                </a:solidFill>
              </a:rPr>
              <a:t> coordinata </a:t>
            </a:r>
            <a:r>
              <a:rPr lang="it-IT" sz="2000" b="1">
                <a:solidFill>
                  <a:srgbClr val="595959"/>
                </a:solidFill>
              </a:rPr>
              <a:t>dai singoli USR </a:t>
            </a:r>
            <a:r>
              <a:rPr lang="it-IT" sz="2000">
                <a:solidFill>
                  <a:srgbClr val="595959"/>
                </a:solidFill>
              </a:rPr>
              <a:t>aderenti all’iniziativa</a:t>
            </a:r>
            <a:endParaRPr lang="it-IT" sz="2000">
              <a:solidFill>
                <a:srgbClr val="595959"/>
              </a:solidFill>
              <a:cs typeface="Calibri"/>
            </a:endParaRPr>
          </a:p>
          <a:p>
            <a:pPr marL="342900" lvl="1" indent="-342900" algn="just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endParaRPr lang="it-IT" sz="600">
              <a:solidFill>
                <a:srgbClr val="595959"/>
              </a:solidFill>
              <a:cs typeface="Calibri"/>
            </a:endParaRPr>
          </a:p>
          <a:p>
            <a:pPr marL="342900" lvl="1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>
                <a:solidFill>
                  <a:srgbClr val="595959"/>
                </a:solidFill>
              </a:rPr>
              <a:t>è </a:t>
            </a:r>
            <a:r>
              <a:rPr lang="it-IT" sz="2000" b="1">
                <a:solidFill>
                  <a:srgbClr val="595959"/>
                </a:solidFill>
              </a:rPr>
              <a:t>integrativo</a:t>
            </a:r>
            <a:r>
              <a:rPr lang="it-IT" sz="2000">
                <a:solidFill>
                  <a:srgbClr val="595959"/>
                </a:solidFill>
              </a:rPr>
              <a:t> al Corso Base, e prevede una </a:t>
            </a:r>
            <a:r>
              <a:rPr lang="it-IT" sz="2000" b="1">
                <a:solidFill>
                  <a:srgbClr val="595959"/>
                </a:solidFill>
              </a:rPr>
              <a:t>durata di ulteriori 8 ore </a:t>
            </a:r>
            <a:r>
              <a:rPr lang="it-IT" sz="2000">
                <a:solidFill>
                  <a:srgbClr val="595959"/>
                </a:solidFill>
              </a:rPr>
              <a:t>- per complessive </a:t>
            </a:r>
            <a:r>
              <a:rPr lang="it-IT" sz="2000" b="1">
                <a:solidFill>
                  <a:srgbClr val="595959"/>
                </a:solidFill>
              </a:rPr>
              <a:t>25 ore</a:t>
            </a:r>
            <a:endParaRPr lang="it-IT" sz="2000" b="1">
              <a:solidFill>
                <a:srgbClr val="595959"/>
              </a:solidFill>
              <a:cs typeface="Calibri"/>
            </a:endParaRPr>
          </a:p>
          <a:p>
            <a:pPr marL="80010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r>
              <a:rPr lang="it-IT" sz="2000" b="1">
                <a:solidFill>
                  <a:srgbClr val="595959"/>
                </a:solidFill>
              </a:rPr>
              <a:t>rilascio dei crediti formativi a conclusione del corso </a:t>
            </a:r>
            <a:r>
              <a:rPr lang="it-IT">
                <a:solidFill>
                  <a:srgbClr val="595959"/>
                </a:solidFill>
              </a:rPr>
              <a:t>(relativi a quanto disposto in materia di formazione in servizio dei docenti dalla L. 107/2015)</a:t>
            </a:r>
            <a:endParaRPr lang="it-IT" sz="2000" b="0"/>
          </a:p>
          <a:p>
            <a:pPr marL="800100" lvl="2" indent="-342900" algn="just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►"/>
            </a:pPr>
            <a:endParaRPr lang="it-IT" sz="2000" b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AFA16C2-C4A1-7765-A6F2-14FB7372C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783"/>
          <a:stretch/>
        </p:blipFill>
        <p:spPr>
          <a:xfrm rot="3900000">
            <a:off x="8167738" y="1170236"/>
            <a:ext cx="4159182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4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2787" y="169323"/>
            <a:ext cx="10950064" cy="8319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4000">
              <a:solidFill>
                <a:srgbClr val="616E76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2786" y="169323"/>
            <a:ext cx="6365045" cy="8319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4000">
              <a:solidFill>
                <a:srgbClr val="616E76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55550" y="166681"/>
            <a:ext cx="6365045" cy="8319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4000" spc="-149">
              <a:solidFill>
                <a:srgbClr val="595959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3CA2D77-C352-48ED-8BA6-EC39B53488B3}"/>
              </a:ext>
            </a:extLst>
          </p:cNvPr>
          <p:cNvSpPr/>
          <p:nvPr/>
        </p:nvSpPr>
        <p:spPr>
          <a:xfrm>
            <a:off x="7159752" y="1798655"/>
            <a:ext cx="4660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>
                <a:solidFill>
                  <a:srgbClr val="595959"/>
                </a:solidFill>
              </a:rPr>
              <a:t>Tutorial</a:t>
            </a:r>
            <a:r>
              <a:rPr lang="it-IT" altLang="it-IT" sz="2000">
                <a:solidFill>
                  <a:srgbClr val="595959"/>
                </a:solidFill>
              </a:rPr>
              <a:t> e </a:t>
            </a:r>
            <a:r>
              <a:rPr lang="it-IT" altLang="it-IT" sz="2000" b="1">
                <a:solidFill>
                  <a:srgbClr val="595959"/>
                </a:solidFill>
              </a:rPr>
              <a:t>Dispense</a:t>
            </a:r>
            <a:r>
              <a:rPr lang="it-IT" altLang="it-IT" sz="2000">
                <a:solidFill>
                  <a:srgbClr val="595959"/>
                </a:solidFill>
              </a:rPr>
              <a:t> per approfondire ciascun tema 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9BEBC02A-AE32-4303-A692-C0C583904E0F}"/>
              </a:ext>
            </a:extLst>
          </p:cNvPr>
          <p:cNvSpPr/>
          <p:nvPr/>
        </p:nvSpPr>
        <p:spPr>
          <a:xfrm>
            <a:off x="5791202" y="1123761"/>
            <a:ext cx="6029321" cy="461665"/>
          </a:xfrm>
          <a:prstGeom prst="rect">
            <a:avLst/>
          </a:prstGeom>
        </p:spPr>
        <p:txBody>
          <a:bodyPr lIns="91440" tIns="45720" rIns="91440" bIns="45720" rtlCol="0" anchor="t"/>
          <a:lstStyle/>
          <a:p>
            <a:pPr algn="ctr" defTabSz="91441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>
                <a:solidFill>
                  <a:srgbClr val="595959"/>
                </a:solidFill>
              </a:rPr>
              <a:t>Tipologie di materiali e spazi didattici 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9230639B-9806-4C57-B2EC-B9DF82AEC287}"/>
              </a:ext>
            </a:extLst>
          </p:cNvPr>
          <p:cNvSpPr/>
          <p:nvPr/>
        </p:nvSpPr>
        <p:spPr>
          <a:xfrm>
            <a:off x="7159752" y="3726958"/>
            <a:ext cx="4660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>
                <a:solidFill>
                  <a:srgbClr val="595959"/>
                </a:solidFill>
              </a:rPr>
              <a:t>Approfondimenti</a:t>
            </a:r>
            <a:r>
              <a:rPr lang="it-IT" altLang="it-IT" sz="2000">
                <a:solidFill>
                  <a:srgbClr val="595959"/>
                </a:solidFill>
              </a:rPr>
              <a:t> su aspetti specifici del tema trattato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9230639B-9806-4C57-B2EC-B9DF82AEC287}"/>
              </a:ext>
            </a:extLst>
          </p:cNvPr>
          <p:cNvSpPr/>
          <p:nvPr/>
        </p:nvSpPr>
        <p:spPr>
          <a:xfrm>
            <a:off x="7159752" y="2734052"/>
            <a:ext cx="4660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>
                <a:solidFill>
                  <a:srgbClr val="595959"/>
                </a:solidFill>
              </a:rPr>
              <a:t>Contributi video</a:t>
            </a:r>
            <a:r>
              <a:rPr lang="it-IT" altLang="it-IT" sz="2000">
                <a:solidFill>
                  <a:srgbClr val="595959"/>
                </a:solidFill>
              </a:rPr>
              <a:t> per focalizzare alcuni aspetti  del tema trattato</a:t>
            </a:r>
          </a:p>
        </p:txBody>
      </p:sp>
      <p:sp>
        <p:nvSpPr>
          <p:cNvPr id="111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97773332-1D95-A4BD-17C9-244F25E49EAB}"/>
              </a:ext>
            </a:extLst>
          </p:cNvPr>
          <p:cNvSpPr/>
          <p:nvPr/>
        </p:nvSpPr>
        <p:spPr>
          <a:xfrm>
            <a:off x="304226" y="93764"/>
            <a:ext cx="959979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Il percorso: organizzazione dei contenuti</a:t>
            </a:r>
          </a:p>
        </p:txBody>
      </p:sp>
      <p:pic>
        <p:nvPicPr>
          <p:cNvPr id="53" name="Immagine 52">
            <a:extLst>
              <a:ext uri="{FF2B5EF4-FFF2-40B4-BE49-F238E27FC236}">
                <a16:creationId xmlns:a16="http://schemas.microsoft.com/office/drawing/2014/main" id="{208FCAE5-14E7-3096-CB96-C2BF950D8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683" y="2633804"/>
            <a:ext cx="1036410" cy="908383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FFA7851D-D960-C8EC-ADA7-7DA831B43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8683" y="3569201"/>
            <a:ext cx="1036410" cy="908383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2C5A296C-ED24-6906-8F5E-5DE883FB40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8683" y="1698407"/>
            <a:ext cx="1036410" cy="908383"/>
          </a:xfrm>
          <a:prstGeom prst="rect">
            <a:avLst/>
          </a:prstGeom>
        </p:spPr>
      </p:pic>
      <p:pic>
        <p:nvPicPr>
          <p:cNvPr id="7" name="Immagine 7">
            <a:extLst>
              <a:ext uri="{FF2B5EF4-FFF2-40B4-BE49-F238E27FC236}">
                <a16:creationId xmlns:a16="http://schemas.microsoft.com/office/drawing/2014/main" id="{351896D2-1A7B-8834-65EE-5FFCCBEBE0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4270" y="5517980"/>
            <a:ext cx="1050823" cy="914400"/>
          </a:xfrm>
          <a:prstGeom prst="rect">
            <a:avLst/>
          </a:prstGeom>
        </p:spPr>
      </p:pic>
      <p:sp>
        <p:nvSpPr>
          <p:cNvPr id="51" name="Rettangolo 50">
            <a:extLst>
              <a:ext uri="{FF2B5EF4-FFF2-40B4-BE49-F238E27FC236}">
                <a16:creationId xmlns:a16="http://schemas.microsoft.com/office/drawing/2014/main" id="{DDFBEA49-FDC1-510C-25CC-4DDB4F38D620}"/>
              </a:ext>
            </a:extLst>
          </p:cNvPr>
          <p:cNvSpPr/>
          <p:nvPr/>
        </p:nvSpPr>
        <p:spPr>
          <a:xfrm>
            <a:off x="7159752" y="5818257"/>
            <a:ext cx="4660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>
                <a:solidFill>
                  <a:srgbClr val="595959"/>
                </a:solidFill>
              </a:rPr>
              <a:t>Project Work</a:t>
            </a:r>
          </a:p>
        </p:txBody>
      </p:sp>
      <p:sp>
        <p:nvSpPr>
          <p:cNvPr id="3" name="object 20">
            <a:extLst>
              <a:ext uri="{FF2B5EF4-FFF2-40B4-BE49-F238E27FC236}">
                <a16:creationId xmlns:a16="http://schemas.microsoft.com/office/drawing/2014/main" id="{6D99A08A-A7D0-A1A2-5B74-DD81C9F842B2}"/>
              </a:ext>
            </a:extLst>
          </p:cNvPr>
          <p:cNvSpPr/>
          <p:nvPr/>
        </p:nvSpPr>
        <p:spPr>
          <a:xfrm>
            <a:off x="6098695" y="4573207"/>
            <a:ext cx="972819" cy="856615"/>
          </a:xfrm>
          <a:custGeom>
            <a:avLst/>
            <a:gdLst/>
            <a:ahLst/>
            <a:cxnLst/>
            <a:rect l="l" t="t" r="r" b="b"/>
            <a:pathLst>
              <a:path w="972820" h="856614">
                <a:moveTo>
                  <a:pt x="0" y="428244"/>
                </a:moveTo>
                <a:lnTo>
                  <a:pt x="214122" y="0"/>
                </a:lnTo>
                <a:lnTo>
                  <a:pt x="758189" y="0"/>
                </a:lnTo>
                <a:lnTo>
                  <a:pt x="972312" y="428244"/>
                </a:lnTo>
                <a:lnTo>
                  <a:pt x="758189" y="856488"/>
                </a:lnTo>
                <a:lnTo>
                  <a:pt x="214122" y="856488"/>
                </a:lnTo>
                <a:lnTo>
                  <a:pt x="0" y="428244"/>
                </a:lnTo>
                <a:close/>
              </a:path>
            </a:pathLst>
          </a:custGeom>
          <a:ln w="57150">
            <a:solidFill>
              <a:srgbClr val="2E5496"/>
            </a:solidFill>
          </a:ln>
        </p:spPr>
        <p:txBody>
          <a:bodyPr wrap="square" lIns="0" tIns="0" rIns="0" bIns="0" rtlCol="0"/>
          <a:lstStyle>
            <a:defPPr>
              <a:defRPr kern="0"/>
            </a:defPPr>
          </a:lstStyle>
          <a:p>
            <a:endParaRPr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175A08E-FCCE-6B09-B169-D608FE7EF43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8750" t="47778" r="67500" b="45928"/>
          <a:stretch/>
        </p:blipFill>
        <p:spPr>
          <a:xfrm>
            <a:off x="6284343" y="4661140"/>
            <a:ext cx="569489" cy="537682"/>
          </a:xfrm>
          <a:prstGeom prst="rect">
            <a:avLst/>
          </a:prstGeom>
        </p:spPr>
      </p:pic>
      <p:sp>
        <p:nvSpPr>
          <p:cNvPr id="8" name="object 11">
            <a:extLst>
              <a:ext uri="{FF2B5EF4-FFF2-40B4-BE49-F238E27FC236}">
                <a16:creationId xmlns:a16="http://schemas.microsoft.com/office/drawing/2014/main" id="{326C83C3-76B8-29C1-08A8-32B3D320A154}"/>
              </a:ext>
            </a:extLst>
          </p:cNvPr>
          <p:cNvSpPr txBox="1"/>
          <p:nvPr/>
        </p:nvSpPr>
        <p:spPr>
          <a:xfrm>
            <a:off x="7227498" y="4786136"/>
            <a:ext cx="474057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2000" b="1" spc="-10">
                <a:solidFill>
                  <a:srgbClr val="585858"/>
                </a:solidFill>
                <a:latin typeface="Calibri"/>
                <a:cs typeface="Calibri"/>
              </a:rPr>
              <a:t>Forum</a:t>
            </a:r>
            <a:r>
              <a:rPr lang="it-IT" sz="2000" b="1" i="1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lang="it-IT" sz="2000">
                <a:solidFill>
                  <a:srgbClr val="585858"/>
                </a:solidFill>
                <a:latin typeface="Calibri"/>
                <a:cs typeface="Calibri"/>
              </a:rPr>
              <a:t>per lo scambio di riflessioni, contenuti e buone prassi</a:t>
            </a:r>
            <a:endParaRPr sz="2000">
              <a:solidFill>
                <a:srgbClr val="585858"/>
              </a:solidFill>
              <a:latin typeface="Calibri"/>
              <a:cs typeface="Calibri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EB8AA0BA-7E20-A60B-B150-3FCD5CDB4AB7}"/>
              </a:ext>
            </a:extLst>
          </p:cNvPr>
          <p:cNvSpPr txBox="1"/>
          <p:nvPr/>
        </p:nvSpPr>
        <p:spPr>
          <a:xfrm>
            <a:off x="930742" y="1102588"/>
            <a:ext cx="34359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Il</a:t>
            </a:r>
            <a:r>
              <a:rPr sz="2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corso</a:t>
            </a:r>
            <a:r>
              <a:rPr sz="20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è</a:t>
            </a:r>
            <a:r>
              <a:rPr sz="2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10">
                <a:solidFill>
                  <a:srgbClr val="585858"/>
                </a:solidFill>
                <a:latin typeface="Calibri"/>
                <a:cs typeface="Calibri"/>
              </a:rPr>
              <a:t>organizzato</a:t>
            </a:r>
            <a:r>
              <a:rPr sz="2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2000" b="1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spc="-10">
                <a:solidFill>
                  <a:srgbClr val="585858"/>
                </a:solidFill>
                <a:latin typeface="Calibri"/>
                <a:cs typeface="Calibri"/>
              </a:rPr>
              <a:t>Moduli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1315068-F00C-26ED-A26F-BCF4B68F046A}"/>
              </a:ext>
            </a:extLst>
          </p:cNvPr>
          <p:cNvSpPr/>
          <p:nvPr/>
        </p:nvSpPr>
        <p:spPr>
          <a:xfrm>
            <a:off x="5535283" y="1625254"/>
            <a:ext cx="0" cy="4660265"/>
          </a:xfrm>
          <a:custGeom>
            <a:avLst/>
            <a:gdLst/>
            <a:ahLst/>
            <a:cxnLst/>
            <a:rect l="l" t="t" r="r" b="b"/>
            <a:pathLst>
              <a:path h="4660265">
                <a:moveTo>
                  <a:pt x="0" y="0"/>
                </a:moveTo>
                <a:lnTo>
                  <a:pt x="0" y="4659680"/>
                </a:lnTo>
              </a:path>
            </a:pathLst>
          </a:custGeom>
          <a:ln w="19050">
            <a:solidFill>
              <a:srgbClr val="44536A"/>
            </a:solidFill>
            <a:prstDash val="sysDash"/>
          </a:ln>
        </p:spPr>
        <p:txBody>
          <a:bodyPr wrap="square" lIns="0" tIns="0" rIns="0" bIns="0" rtlCol="0"/>
          <a:lstStyle>
            <a:defPPr>
              <a:defRPr kern="0"/>
            </a:defPPr>
          </a:lstStyle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76FA31B-F3D8-74E9-13C8-F45DA5ACED95}"/>
              </a:ext>
            </a:extLst>
          </p:cNvPr>
          <p:cNvSpPr txBox="1"/>
          <p:nvPr/>
        </p:nvSpPr>
        <p:spPr>
          <a:xfrm>
            <a:off x="1545542" y="2771901"/>
            <a:ext cx="3789152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0">
                <a:solidFill>
                  <a:srgbClr val="585858"/>
                </a:solidFill>
                <a:latin typeface="Calibri"/>
                <a:cs typeface="Calibri"/>
              </a:rPr>
              <a:t>L’orientamento</a:t>
            </a:r>
            <a:r>
              <a:rPr sz="20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0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supporto</a:t>
            </a:r>
            <a:r>
              <a:rPr sz="2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20">
                <a:solidFill>
                  <a:srgbClr val="585858"/>
                </a:solidFill>
                <a:latin typeface="Calibri"/>
                <a:cs typeface="Calibri"/>
              </a:rPr>
              <a:t>delle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>
                <a:solidFill>
                  <a:srgbClr val="585858"/>
                </a:solidFill>
                <a:latin typeface="Calibri"/>
                <a:cs typeface="Calibri"/>
              </a:rPr>
              <a:t>transizioni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F3E99432-EEC2-66CA-DD44-33EC44D69603}"/>
              </a:ext>
            </a:extLst>
          </p:cNvPr>
          <p:cNvSpPr txBox="1"/>
          <p:nvPr/>
        </p:nvSpPr>
        <p:spPr>
          <a:xfrm>
            <a:off x="1545542" y="3807714"/>
            <a:ext cx="34367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Metodologie</a:t>
            </a:r>
            <a:r>
              <a:rPr sz="20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strumenti</a:t>
            </a:r>
            <a:r>
              <a:rPr sz="2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25">
                <a:solidFill>
                  <a:srgbClr val="585858"/>
                </a:solidFill>
                <a:latin typeface="Calibri"/>
                <a:cs typeface="Calibri"/>
              </a:rPr>
              <a:t>per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>
                <a:solidFill>
                  <a:srgbClr val="585858"/>
                </a:solidFill>
                <a:latin typeface="Calibri"/>
                <a:cs typeface="Calibri"/>
              </a:rPr>
              <a:t>l’orientamento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6" name="object 30">
            <a:extLst>
              <a:ext uri="{FF2B5EF4-FFF2-40B4-BE49-F238E27FC236}">
                <a16:creationId xmlns:a16="http://schemas.microsoft.com/office/drawing/2014/main" id="{AE4B68F1-300A-69AA-65BA-244E46CB5A98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694" y="5771388"/>
            <a:ext cx="1152661" cy="882396"/>
          </a:xfrm>
          <a:prstGeom prst="rect">
            <a:avLst/>
          </a:prstGeom>
        </p:spPr>
      </p:pic>
      <p:pic>
        <p:nvPicPr>
          <p:cNvPr id="17" name="object 31">
            <a:extLst>
              <a:ext uri="{FF2B5EF4-FFF2-40B4-BE49-F238E27FC236}">
                <a16:creationId xmlns:a16="http://schemas.microsoft.com/office/drawing/2014/main" id="{0DC07080-93E5-1D2A-B0B6-B86CBEA4853F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1694" y="4738115"/>
            <a:ext cx="1152661" cy="880872"/>
          </a:xfrm>
          <a:prstGeom prst="rect">
            <a:avLst/>
          </a:prstGeom>
        </p:spPr>
      </p:pic>
      <p:pic>
        <p:nvPicPr>
          <p:cNvPr id="18" name="object 32">
            <a:extLst>
              <a:ext uri="{FF2B5EF4-FFF2-40B4-BE49-F238E27FC236}">
                <a16:creationId xmlns:a16="http://schemas.microsoft.com/office/drawing/2014/main" id="{6C1C03B9-FD90-7611-DA96-8B9FE49EF028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1694" y="3703320"/>
            <a:ext cx="1152661" cy="882395"/>
          </a:xfrm>
          <a:prstGeom prst="rect">
            <a:avLst/>
          </a:prstGeom>
        </p:spPr>
      </p:pic>
      <p:pic>
        <p:nvPicPr>
          <p:cNvPr id="19" name="object 33">
            <a:extLst>
              <a:ext uri="{FF2B5EF4-FFF2-40B4-BE49-F238E27FC236}">
                <a16:creationId xmlns:a16="http://schemas.microsoft.com/office/drawing/2014/main" id="{4A9848BF-6515-8F74-1290-029653713557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01694" y="2667000"/>
            <a:ext cx="1152661" cy="883920"/>
          </a:xfrm>
          <a:prstGeom prst="rect">
            <a:avLst/>
          </a:prstGeom>
        </p:spPr>
      </p:pic>
      <p:pic>
        <p:nvPicPr>
          <p:cNvPr id="20" name="object 34">
            <a:extLst>
              <a:ext uri="{FF2B5EF4-FFF2-40B4-BE49-F238E27FC236}">
                <a16:creationId xmlns:a16="http://schemas.microsoft.com/office/drawing/2014/main" id="{64CB4C79-6B2C-E9F5-2EDF-AAB855A88CBD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01694" y="1629155"/>
            <a:ext cx="1152661" cy="885444"/>
          </a:xfrm>
          <a:prstGeom prst="rect">
            <a:avLst/>
          </a:prstGeom>
        </p:spPr>
      </p:pic>
      <p:sp>
        <p:nvSpPr>
          <p:cNvPr id="21" name="object 29">
            <a:extLst>
              <a:ext uri="{FF2B5EF4-FFF2-40B4-BE49-F238E27FC236}">
                <a16:creationId xmlns:a16="http://schemas.microsoft.com/office/drawing/2014/main" id="{8F59AF82-09FA-74B5-B4A0-2245DD7E05BA}"/>
              </a:ext>
            </a:extLst>
          </p:cNvPr>
          <p:cNvSpPr txBox="1"/>
          <p:nvPr/>
        </p:nvSpPr>
        <p:spPr>
          <a:xfrm>
            <a:off x="1531164" y="1710290"/>
            <a:ext cx="41241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kern="0"/>
            </a:defPPr>
          </a:lstStyle>
          <a:p>
            <a:pPr marL="12700"/>
            <a:r>
              <a:rPr lang="it-IT" sz="2000" spc="-30">
                <a:solidFill>
                  <a:srgbClr val="585858"/>
                </a:solidFill>
                <a:latin typeface="Calibri"/>
                <a:cs typeface="Calibri"/>
              </a:rPr>
              <a:t>Presentazione degli obiettivi e dei contenuti del percorso formativo</a:t>
            </a: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8027F630-99B7-D004-83EE-71D745FADE9D}"/>
              </a:ext>
            </a:extLst>
          </p:cNvPr>
          <p:cNvSpPr txBox="1"/>
          <p:nvPr/>
        </p:nvSpPr>
        <p:spPr>
          <a:xfrm>
            <a:off x="1531164" y="4996053"/>
            <a:ext cx="411612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La</a:t>
            </a:r>
            <a:r>
              <a:rPr sz="2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governance</a:t>
            </a:r>
            <a:r>
              <a:rPr sz="20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territoriale</a:t>
            </a:r>
            <a:r>
              <a:rPr sz="2000" spc="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0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20">
                <a:solidFill>
                  <a:srgbClr val="585858"/>
                </a:solidFill>
                <a:latin typeface="Calibri"/>
                <a:cs typeface="Calibri"/>
              </a:rPr>
              <a:t>PCTO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9">
            <a:extLst>
              <a:ext uri="{FF2B5EF4-FFF2-40B4-BE49-F238E27FC236}">
                <a16:creationId xmlns:a16="http://schemas.microsoft.com/office/drawing/2014/main" id="{49863612-02DF-88FF-ED94-CB7DF66DDB3C}"/>
              </a:ext>
            </a:extLst>
          </p:cNvPr>
          <p:cNvSpPr txBox="1"/>
          <p:nvPr/>
        </p:nvSpPr>
        <p:spPr>
          <a:xfrm>
            <a:off x="1588673" y="6030569"/>
            <a:ext cx="413327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La</a:t>
            </a:r>
            <a:r>
              <a:rPr sz="20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rete</a:t>
            </a:r>
            <a:r>
              <a:rPr sz="20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territoriale: risorse</a:t>
            </a:r>
            <a:r>
              <a:rPr sz="20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0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spc="-10">
                <a:solidFill>
                  <a:srgbClr val="585858"/>
                </a:solidFill>
                <a:latin typeface="Calibri"/>
                <a:cs typeface="Calibri"/>
              </a:rPr>
              <a:t>servizi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623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81820" algn="l"/>
              </a:tabLst>
            </a:pPr>
            <a:r>
              <a:rPr u="sng" spc="-229">
                <a:uFill>
                  <a:solidFill>
                    <a:srgbClr val="990033"/>
                  </a:solidFill>
                </a:uFill>
              </a:rPr>
              <a:t> </a:t>
            </a:r>
            <a:r>
              <a:rPr u="sng" spc="-10">
                <a:uFill>
                  <a:solidFill>
                    <a:srgbClr val="990033"/>
                  </a:solidFill>
                </a:uFill>
              </a:rPr>
              <a:t>Metodologia</a:t>
            </a:r>
            <a:r>
              <a:rPr u="sng" spc="-150">
                <a:uFill>
                  <a:solidFill>
                    <a:srgbClr val="990033"/>
                  </a:solidFill>
                </a:uFill>
              </a:rPr>
              <a:t> </a:t>
            </a:r>
            <a:r>
              <a:rPr u="sng" spc="-10">
                <a:uFill>
                  <a:solidFill>
                    <a:srgbClr val="990033"/>
                  </a:solidFill>
                </a:uFill>
              </a:rPr>
              <a:t>didattica</a:t>
            </a:r>
            <a:r>
              <a:rPr u="sng">
                <a:uFill>
                  <a:solidFill>
                    <a:srgbClr val="990033"/>
                  </a:solidFill>
                </a:uFill>
              </a:rPr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2028" y="1828800"/>
            <a:ext cx="5174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Arial"/>
              <a:buChar char="►"/>
              <a:tabLst>
                <a:tab pos="355600" algn="l"/>
              </a:tabLst>
            </a:pP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Modalità</a:t>
            </a:r>
            <a:r>
              <a:rPr sz="24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585858"/>
                </a:solidFill>
                <a:latin typeface="Calibri"/>
                <a:cs typeface="Calibri"/>
              </a:rPr>
              <a:t>asincrona</a:t>
            </a:r>
            <a:r>
              <a:rPr sz="2400" b="1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auto</a:t>
            </a:r>
            <a:r>
              <a:rPr sz="24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585858"/>
                </a:solidFill>
                <a:latin typeface="Calibri"/>
                <a:cs typeface="Calibri"/>
              </a:rPr>
              <a:t>formazione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9749" y="2743200"/>
            <a:ext cx="7469899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marR="5080" indent="-342900" algn="just">
              <a:spcBef>
                <a:spcPts val="100"/>
              </a:spcBef>
              <a:buClr>
                <a:srgbClr val="990000"/>
              </a:buClr>
              <a:buFont typeface="Arial"/>
              <a:buChar char="►"/>
              <a:tabLst>
                <a:tab pos="355600" algn="l"/>
              </a:tabLst>
            </a:pPr>
            <a:r>
              <a:rPr sz="2400" b="1" err="1">
                <a:solidFill>
                  <a:srgbClr val="585858"/>
                </a:solidFill>
                <a:latin typeface="Calibri"/>
                <a:cs typeface="Calibri"/>
              </a:rPr>
              <a:t>Strumenti</a:t>
            </a:r>
            <a:r>
              <a:rPr lang="it-IT" sz="2400" b="1" spc="-75">
                <a:solidFill>
                  <a:srgbClr val="585858"/>
                </a:solidFill>
                <a:latin typeface="Calibri"/>
                <a:cs typeface="Calibri"/>
              </a:rPr>
              <a:t> e spazi </a:t>
            </a:r>
            <a:r>
              <a:rPr lang="it-IT" sz="2400" b="1">
                <a:solidFill>
                  <a:srgbClr val="585858"/>
                </a:solidFill>
                <a:latin typeface="Calibri"/>
                <a:cs typeface="Calibri"/>
              </a:rPr>
              <a:t>didattici</a:t>
            </a:r>
            <a:r>
              <a:rPr sz="2400" b="1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err="1">
                <a:solidFill>
                  <a:srgbClr val="585858"/>
                </a:solidFill>
                <a:latin typeface="Calibri"/>
                <a:cs typeface="Calibri"/>
              </a:rPr>
              <a:t>disponibili</a:t>
            </a:r>
            <a:r>
              <a:rPr sz="24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 err="1">
                <a:solidFill>
                  <a:srgbClr val="585858"/>
                </a:solidFill>
                <a:latin typeface="Calibri"/>
                <a:cs typeface="Calibri"/>
              </a:rPr>
              <a:t>sulla</a:t>
            </a:r>
            <a:r>
              <a:rPr sz="2400" spc="-10">
                <a:solidFill>
                  <a:srgbClr val="585858"/>
                </a:solidFill>
                <a:latin typeface="Calibri"/>
                <a:cs typeface="Calibri"/>
              </a:rPr>
              <a:t> Piattaforma</a:t>
            </a:r>
            <a:r>
              <a:rPr sz="24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Digital</a:t>
            </a:r>
            <a:r>
              <a:rPr sz="24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Learning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di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>
                <a:solidFill>
                  <a:srgbClr val="585858"/>
                </a:solidFill>
                <a:latin typeface="Calibri"/>
                <a:cs typeface="Calibri"/>
              </a:rPr>
              <a:t>ANPAL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Servizi</a:t>
            </a:r>
            <a:r>
              <a:rPr sz="24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(videotutorial,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585858"/>
                </a:solidFill>
                <a:latin typeface="Calibri"/>
                <a:cs typeface="Calibri"/>
              </a:rPr>
              <a:t>tutorial,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dispense,</a:t>
            </a:r>
            <a:r>
              <a:rPr sz="24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585858"/>
                </a:solidFill>
                <a:latin typeface="Calibri"/>
                <a:cs typeface="Calibri"/>
              </a:rPr>
              <a:t>approfondimenti)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1289" y="4343400"/>
            <a:ext cx="7377311" cy="18851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Arial"/>
              <a:buChar char="►"/>
              <a:tabLst>
                <a:tab pos="342900" algn="l"/>
              </a:tabLst>
            </a:pPr>
            <a:r>
              <a:rPr sz="2400" b="1">
                <a:solidFill>
                  <a:srgbClr val="585858"/>
                </a:solidFill>
                <a:latin typeface="Calibri"/>
                <a:cs typeface="Calibri"/>
              </a:rPr>
              <a:t>Assistenza</a:t>
            </a:r>
            <a:r>
              <a:rPr sz="2400" b="1" spc="-8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585858"/>
                </a:solidFill>
                <a:latin typeface="Calibri"/>
                <a:cs typeface="Calibri"/>
              </a:rPr>
              <a:t>didattica</a:t>
            </a:r>
            <a:r>
              <a:rPr sz="2400" b="1" spc="-8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i="1">
                <a:solidFill>
                  <a:srgbClr val="585858"/>
                </a:solidFill>
                <a:latin typeface="Calibri"/>
                <a:cs typeface="Calibri"/>
              </a:rPr>
              <a:t>on</a:t>
            </a:r>
            <a:r>
              <a:rPr sz="2400" i="1" spc="-7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i="1" spc="-10">
                <a:solidFill>
                  <a:srgbClr val="585858"/>
                </a:solidFill>
                <a:latin typeface="Calibri"/>
                <a:cs typeface="Calibri"/>
              </a:rPr>
              <a:t>demand</a:t>
            </a:r>
            <a:r>
              <a:rPr lang="it-IT" sz="2400" i="1">
                <a:latin typeface="Calibri"/>
                <a:cs typeface="Calibri"/>
              </a:rPr>
              <a:t> </a:t>
            </a:r>
            <a:r>
              <a:rPr sz="2400" spc="-20">
                <a:solidFill>
                  <a:srgbClr val="585858"/>
                </a:solidFill>
                <a:latin typeface="Calibri"/>
                <a:cs typeface="Calibri"/>
              </a:rPr>
              <a:t>attraverso</a:t>
            </a:r>
            <a:r>
              <a:rPr sz="24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585858"/>
                </a:solidFill>
                <a:latin typeface="Calibri"/>
                <a:cs typeface="Calibri"/>
              </a:rPr>
              <a:t>l’utilizzo</a:t>
            </a:r>
            <a:r>
              <a:rPr sz="24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del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b="1" spc="-10">
                <a:solidFill>
                  <a:srgbClr val="585858"/>
                </a:solidFill>
                <a:latin typeface="Calibri"/>
                <a:cs typeface="Calibri"/>
              </a:rPr>
              <a:t>forum</a:t>
            </a:r>
            <a:endParaRPr lang="it-IT" sz="2400" b="1" spc="-10">
              <a:solidFill>
                <a:srgbClr val="585858"/>
              </a:solidFill>
              <a:latin typeface="Calibri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Arial"/>
              <a:buChar char="►"/>
              <a:tabLst>
                <a:tab pos="342900" algn="l"/>
              </a:tabLst>
            </a:pPr>
            <a:endParaRPr lang="it-IT" sz="2400" b="1" spc="-10">
              <a:solidFill>
                <a:srgbClr val="585858"/>
              </a:solidFill>
              <a:latin typeface="Calibri"/>
              <a:cs typeface="Calibri"/>
            </a:endParaRPr>
          </a:p>
          <a:p>
            <a:pPr marL="342900" indent="-342900" algn="just">
              <a:spcBef>
                <a:spcPts val="100"/>
              </a:spcBef>
              <a:buClr>
                <a:srgbClr val="990000"/>
              </a:buClr>
              <a:buFont typeface="Arial"/>
              <a:buChar char="►"/>
              <a:tabLst>
                <a:tab pos="342900" algn="l"/>
              </a:tabLst>
            </a:pPr>
            <a:r>
              <a:rPr lang="it-IT" sz="2400" b="1" spc="-10">
                <a:solidFill>
                  <a:srgbClr val="585858"/>
                </a:solidFill>
                <a:latin typeface="Calibri"/>
                <a:cs typeface="Calibri"/>
              </a:rPr>
              <a:t>Assistenza tecnica </a:t>
            </a:r>
            <a:r>
              <a:rPr lang="it-IT" sz="2400" spc="-10">
                <a:solidFill>
                  <a:srgbClr val="585858"/>
                </a:solidFill>
                <a:latin typeface="Calibri"/>
                <a:cs typeface="Calibri"/>
              </a:rPr>
              <a:t>da parte del tutor didattico per la realizzazione del </a:t>
            </a:r>
            <a:r>
              <a:rPr lang="it-IT" sz="2400" b="1" spc="-10">
                <a:solidFill>
                  <a:srgbClr val="585858"/>
                </a:solidFill>
                <a:latin typeface="Calibri"/>
                <a:cs typeface="Calibri"/>
              </a:rPr>
              <a:t>project work</a:t>
            </a:r>
            <a:endParaRPr sz="2400" b="1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7200" y="3029992"/>
            <a:ext cx="3098800" cy="794385"/>
            <a:chOff x="1706879" y="1894332"/>
            <a:chExt cx="3098800" cy="79438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2031" y="1900919"/>
              <a:ext cx="786338" cy="78427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25929" y="1913382"/>
              <a:ext cx="3060700" cy="756285"/>
            </a:xfrm>
            <a:custGeom>
              <a:avLst/>
              <a:gdLst/>
              <a:ahLst/>
              <a:cxnLst/>
              <a:rect l="l" t="t" r="r" b="b"/>
              <a:pathLst>
                <a:path w="3060700" h="756285">
                  <a:moveTo>
                    <a:pt x="0" y="333755"/>
                  </a:moveTo>
                  <a:lnTo>
                    <a:pt x="3619" y="284447"/>
                  </a:lnTo>
                  <a:lnTo>
                    <a:pt x="14135" y="237381"/>
                  </a:lnTo>
                  <a:lnTo>
                    <a:pt x="31028" y="193075"/>
                  </a:lnTo>
                  <a:lnTo>
                    <a:pt x="53783" y="152045"/>
                  </a:lnTo>
                  <a:lnTo>
                    <a:pt x="81882" y="114808"/>
                  </a:lnTo>
                  <a:lnTo>
                    <a:pt x="114808" y="81882"/>
                  </a:lnTo>
                  <a:lnTo>
                    <a:pt x="152045" y="53783"/>
                  </a:lnTo>
                  <a:lnTo>
                    <a:pt x="193075" y="31028"/>
                  </a:lnTo>
                  <a:lnTo>
                    <a:pt x="237381" y="14135"/>
                  </a:lnTo>
                  <a:lnTo>
                    <a:pt x="284447" y="3619"/>
                  </a:lnTo>
                  <a:lnTo>
                    <a:pt x="333756" y="0"/>
                  </a:lnTo>
                  <a:lnTo>
                    <a:pt x="2726435" y="0"/>
                  </a:lnTo>
                  <a:lnTo>
                    <a:pt x="2775744" y="3619"/>
                  </a:lnTo>
                  <a:lnTo>
                    <a:pt x="2822810" y="14135"/>
                  </a:lnTo>
                  <a:lnTo>
                    <a:pt x="2867116" y="31028"/>
                  </a:lnTo>
                  <a:lnTo>
                    <a:pt x="2908146" y="53783"/>
                  </a:lnTo>
                  <a:lnTo>
                    <a:pt x="2945383" y="81882"/>
                  </a:lnTo>
                  <a:lnTo>
                    <a:pt x="2978309" y="114808"/>
                  </a:lnTo>
                  <a:lnTo>
                    <a:pt x="3006408" y="152045"/>
                  </a:lnTo>
                  <a:lnTo>
                    <a:pt x="3029163" y="193075"/>
                  </a:lnTo>
                  <a:lnTo>
                    <a:pt x="3046056" y="237381"/>
                  </a:lnTo>
                  <a:lnTo>
                    <a:pt x="3056572" y="284447"/>
                  </a:lnTo>
                  <a:lnTo>
                    <a:pt x="3060192" y="333755"/>
                  </a:lnTo>
                  <a:lnTo>
                    <a:pt x="3060192" y="422147"/>
                  </a:lnTo>
                  <a:lnTo>
                    <a:pt x="3056572" y="471456"/>
                  </a:lnTo>
                  <a:lnTo>
                    <a:pt x="3046056" y="518522"/>
                  </a:lnTo>
                  <a:lnTo>
                    <a:pt x="3029163" y="562828"/>
                  </a:lnTo>
                  <a:lnTo>
                    <a:pt x="3006408" y="603858"/>
                  </a:lnTo>
                  <a:lnTo>
                    <a:pt x="2978309" y="641095"/>
                  </a:lnTo>
                  <a:lnTo>
                    <a:pt x="2945383" y="674021"/>
                  </a:lnTo>
                  <a:lnTo>
                    <a:pt x="2908146" y="702120"/>
                  </a:lnTo>
                  <a:lnTo>
                    <a:pt x="2867116" y="724875"/>
                  </a:lnTo>
                  <a:lnTo>
                    <a:pt x="2822810" y="741768"/>
                  </a:lnTo>
                  <a:lnTo>
                    <a:pt x="2775744" y="752284"/>
                  </a:lnTo>
                  <a:lnTo>
                    <a:pt x="2726435" y="755903"/>
                  </a:lnTo>
                  <a:lnTo>
                    <a:pt x="333756" y="755903"/>
                  </a:lnTo>
                  <a:lnTo>
                    <a:pt x="284447" y="752284"/>
                  </a:lnTo>
                  <a:lnTo>
                    <a:pt x="237381" y="741768"/>
                  </a:lnTo>
                  <a:lnTo>
                    <a:pt x="193075" y="724875"/>
                  </a:lnTo>
                  <a:lnTo>
                    <a:pt x="152045" y="702120"/>
                  </a:lnTo>
                  <a:lnTo>
                    <a:pt x="114808" y="674021"/>
                  </a:lnTo>
                  <a:lnTo>
                    <a:pt x="81882" y="641095"/>
                  </a:lnTo>
                  <a:lnTo>
                    <a:pt x="53783" y="603858"/>
                  </a:lnTo>
                  <a:lnTo>
                    <a:pt x="31028" y="562828"/>
                  </a:lnTo>
                  <a:lnTo>
                    <a:pt x="14135" y="518522"/>
                  </a:lnTo>
                  <a:lnTo>
                    <a:pt x="3619" y="471456"/>
                  </a:lnTo>
                  <a:lnTo>
                    <a:pt x="0" y="422147"/>
                  </a:lnTo>
                  <a:lnTo>
                    <a:pt x="0" y="333755"/>
                  </a:lnTo>
                  <a:close/>
                </a:path>
              </a:pathLst>
            </a:custGeom>
            <a:ln w="381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01497" y="1025130"/>
            <a:ext cx="388053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4190" algn="l">
              <a:lnSpc>
                <a:spcPct val="100000"/>
              </a:lnSpc>
              <a:spcBef>
                <a:spcPts val="100"/>
              </a:spcBef>
            </a:pP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Il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corso</a:t>
            </a:r>
            <a:r>
              <a:rPr sz="24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585858"/>
                </a:solidFill>
                <a:latin typeface="Calibri"/>
                <a:cs typeface="Calibri"/>
              </a:rPr>
              <a:t>è</a:t>
            </a:r>
            <a:r>
              <a:rPr sz="24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 err="1">
                <a:solidFill>
                  <a:srgbClr val="585858"/>
                </a:solidFill>
                <a:latin typeface="Calibri"/>
                <a:cs typeface="Calibri"/>
              </a:rPr>
              <a:t>strutturato</a:t>
            </a:r>
            <a:r>
              <a:rPr lang="it-IT" sz="2400" spc="-10">
                <a:solidFill>
                  <a:srgbClr val="585858"/>
                </a:solidFill>
                <a:latin typeface="Calibri"/>
                <a:cs typeface="Calibri"/>
              </a:rPr>
              <a:t> in: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78F49BD-B7E1-65E1-AFDA-EB82F217E7E3}"/>
              </a:ext>
            </a:extLst>
          </p:cNvPr>
          <p:cNvSpPr txBox="1"/>
          <p:nvPr/>
        </p:nvSpPr>
        <p:spPr>
          <a:xfrm>
            <a:off x="1345579" y="3160295"/>
            <a:ext cx="2165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spc="-105">
                <a:solidFill>
                  <a:srgbClr val="990000"/>
                </a:solidFill>
                <a:latin typeface="Calibri"/>
                <a:cs typeface="Calibri"/>
              </a:rPr>
              <a:t>Modalità </a:t>
            </a:r>
            <a:r>
              <a:rPr lang="it-IT" sz="2400" b="1" spc="-20">
                <a:solidFill>
                  <a:srgbClr val="990000"/>
                </a:solidFill>
                <a:latin typeface="Calibri"/>
                <a:cs typeface="Calibri"/>
              </a:rPr>
              <a:t>open</a:t>
            </a: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236375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361478" y="5987131"/>
            <a:ext cx="2743200" cy="365125"/>
          </a:xfrm>
        </p:spPr>
        <p:txBody>
          <a:bodyPr/>
          <a:lstStyle/>
          <a:p>
            <a:fld id="{B43A3625-4D51-412E-8D43-47EBBEB37A5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C0A41D9-E923-4434-A9B7-05B5FD1ECF22}"/>
              </a:ext>
            </a:extLst>
          </p:cNvPr>
          <p:cNvSpPr txBox="1"/>
          <p:nvPr/>
        </p:nvSpPr>
        <p:spPr>
          <a:xfrm>
            <a:off x="1634238" y="1125181"/>
            <a:ext cx="1022862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fontAlgn="base"/>
            <a:r>
              <a:rPr lang="it-IT" sz="2000" b="1">
                <a:solidFill>
                  <a:schemeClr val="accent5"/>
                </a:solidFill>
              </a:rPr>
              <a:t>Linea Scuola</a:t>
            </a:r>
          </a:p>
          <a:p>
            <a:pPr marL="342900" indent="-342900" algn="just" fontAlgn="base">
              <a:buClr>
                <a:srgbClr val="9966FF"/>
              </a:buClr>
              <a:buFont typeface="Wingdings" panose="05000000000000000000" pitchFamily="2" charset="2"/>
              <a:buChar char="§"/>
            </a:pPr>
            <a:r>
              <a:rPr lang="it-IT" sz="2000">
                <a:solidFill>
                  <a:schemeClr val="accent5"/>
                </a:solidFill>
              </a:rPr>
              <a:t>Supervisione delle attività e spazi didattici (</a:t>
            </a:r>
            <a:r>
              <a:rPr lang="it-IT" sz="2000" b="1" i="1">
                <a:solidFill>
                  <a:schemeClr val="accent5"/>
                </a:solidFill>
              </a:rPr>
              <a:t>Corso BASE e Corso AVANZATO</a:t>
            </a:r>
            <a:r>
              <a:rPr lang="it-IT" sz="2000">
                <a:solidFill>
                  <a:schemeClr val="accent5"/>
                </a:solidFill>
              </a:rPr>
              <a:t>)</a:t>
            </a:r>
            <a:endParaRPr lang="it-IT" sz="2000">
              <a:solidFill>
                <a:schemeClr val="accent5"/>
              </a:solidFill>
              <a:cs typeface="Calibri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F79649D-C151-DECF-C215-40069837C58A}"/>
              </a:ext>
            </a:extLst>
          </p:cNvPr>
          <p:cNvSpPr/>
          <p:nvPr/>
        </p:nvSpPr>
        <p:spPr>
          <a:xfrm>
            <a:off x="1591905" y="4142610"/>
            <a:ext cx="10228620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 fontAlgn="base">
              <a:buClr>
                <a:srgbClr val="009900"/>
              </a:buClr>
            </a:pPr>
            <a:r>
              <a:rPr lang="it-IT" sz="2000" b="1">
                <a:solidFill>
                  <a:schemeClr val="accent5"/>
                </a:solidFill>
              </a:rPr>
              <a:t>Ufficio Scolastico Regionale</a:t>
            </a:r>
          </a:p>
          <a:p>
            <a:pPr marL="342900" indent="-342900" algn="just" fontAlgn="base"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it-IT" sz="2000">
                <a:solidFill>
                  <a:schemeClr val="accent5"/>
                </a:solidFill>
              </a:rPr>
              <a:t>Presentazione delle risorse e servizi attivati nel proprio territorio (</a:t>
            </a:r>
            <a:r>
              <a:rPr lang="it-IT" sz="2000" b="1" i="1">
                <a:solidFill>
                  <a:schemeClr val="accent5"/>
                </a:solidFill>
              </a:rPr>
              <a:t>Corso Avanzato</a:t>
            </a:r>
            <a:r>
              <a:rPr lang="it-IT" sz="2000">
                <a:solidFill>
                  <a:schemeClr val="accent5"/>
                </a:solidFill>
              </a:rPr>
              <a:t>)</a:t>
            </a:r>
            <a:endParaRPr lang="it-IT" sz="2000">
              <a:solidFill>
                <a:schemeClr val="accent5"/>
              </a:solidFill>
              <a:cs typeface="Calibri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212CDE1-E2E8-DAED-556C-B0D2E31B4D33}"/>
              </a:ext>
            </a:extLst>
          </p:cNvPr>
          <p:cNvGrpSpPr/>
          <p:nvPr/>
        </p:nvGrpSpPr>
        <p:grpSpPr>
          <a:xfrm>
            <a:off x="435162" y="3913421"/>
            <a:ext cx="1080000" cy="1080000"/>
            <a:chOff x="435162" y="3611497"/>
            <a:chExt cx="1080000" cy="1080000"/>
          </a:xfrm>
        </p:grpSpPr>
        <p:sp>
          <p:nvSpPr>
            <p:cNvPr id="48" name="Ovale 47">
              <a:extLst>
                <a:ext uri="{FF2B5EF4-FFF2-40B4-BE49-F238E27FC236}">
                  <a16:creationId xmlns:a16="http://schemas.microsoft.com/office/drawing/2014/main" id="{3D74F504-4D90-BDEE-42EC-0E6FB92E4AE5}"/>
                </a:ext>
              </a:extLst>
            </p:cNvPr>
            <p:cNvSpPr/>
            <p:nvPr/>
          </p:nvSpPr>
          <p:spPr>
            <a:xfrm>
              <a:off x="435162" y="3611497"/>
              <a:ext cx="1080000" cy="1080000"/>
            </a:xfrm>
            <a:prstGeom prst="ellipse">
              <a:avLst/>
            </a:prstGeom>
            <a:solidFill>
              <a:srgbClr val="99CC00"/>
            </a:solidFill>
            <a:ln w="5715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pic>
          <p:nvPicPr>
            <p:cNvPr id="49" name="Picture 4">
              <a:extLst>
                <a:ext uri="{FF2B5EF4-FFF2-40B4-BE49-F238E27FC236}">
                  <a16:creationId xmlns:a16="http://schemas.microsoft.com/office/drawing/2014/main" id="{D3CC264D-B2DE-9268-86C4-F9C7BED84C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00A6FF"/>
                </a:clrFrom>
                <a:clrTo>
                  <a:srgbClr val="00A6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89" t="56806" r="28889" b="27677"/>
            <a:stretch/>
          </p:blipFill>
          <p:spPr bwMode="auto">
            <a:xfrm>
              <a:off x="489162" y="3972889"/>
              <a:ext cx="972000" cy="357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2" descr="Collaborazione, gruppo, persone, uomini, utente, squadra utenti Icona">
            <a:extLst>
              <a:ext uri="{FF2B5EF4-FFF2-40B4-BE49-F238E27FC236}">
                <a16:creationId xmlns:a16="http://schemas.microsoft.com/office/drawing/2014/main" id="{3332218B-433A-27D8-1783-4603D4451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62" y="101101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ttangolo 53">
            <a:extLst>
              <a:ext uri="{FF2B5EF4-FFF2-40B4-BE49-F238E27FC236}">
                <a16:creationId xmlns:a16="http://schemas.microsoft.com/office/drawing/2014/main" id="{DB2921F6-CD8D-D6D2-E299-C877C1C6033A}"/>
              </a:ext>
            </a:extLst>
          </p:cNvPr>
          <p:cNvSpPr/>
          <p:nvPr/>
        </p:nvSpPr>
        <p:spPr>
          <a:xfrm>
            <a:off x="1634239" y="2231955"/>
            <a:ext cx="10228620" cy="163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 fontAlgn="base"/>
            <a:r>
              <a:rPr lang="it-IT" sz="2000" b="1">
                <a:solidFill>
                  <a:schemeClr val="accent5"/>
                </a:solidFill>
              </a:rPr>
              <a:t>Operatori Territoriali</a:t>
            </a:r>
            <a:endParaRPr lang="it-IT">
              <a:solidFill>
                <a:schemeClr val="accent5"/>
              </a:solidFill>
              <a:ea typeface="+mn-lt"/>
              <a:cs typeface="+mn-lt"/>
            </a:endParaRPr>
          </a:p>
          <a:p>
            <a:pPr marL="342900" indent="-342900" algn="just" fontAlgn="base">
              <a:buClr>
                <a:srgbClr val="00A6FF"/>
              </a:buClr>
              <a:buFont typeface="Wingdings,Sans-Serif" panose="05000000000000000000" pitchFamily="2" charset="2"/>
              <a:buChar char="§"/>
            </a:pPr>
            <a:r>
              <a:rPr lang="it-IT" sz="2000">
                <a:solidFill>
                  <a:schemeClr val="accent5"/>
                </a:solidFill>
                <a:ea typeface="+mn-lt"/>
                <a:cs typeface="+mn-lt"/>
              </a:rPr>
              <a:t>Follow-up ai partecipanti delle Scuole di riferimento: tutoraggio per la fruizione dei contenuti in asincrono e degli spazi e delle risorse didattiche, tenuta del contatto con il docente partecipante (</a:t>
            </a:r>
            <a:r>
              <a:rPr lang="it-IT" sz="2000" b="1" i="1">
                <a:solidFill>
                  <a:schemeClr val="accent5"/>
                </a:solidFill>
                <a:ea typeface="+mn-lt"/>
                <a:cs typeface="+mn-lt"/>
              </a:rPr>
              <a:t>Corso BASE</a:t>
            </a:r>
            <a:r>
              <a:rPr lang="it-IT" sz="2000">
                <a:solidFill>
                  <a:schemeClr val="accent5"/>
                </a:solidFill>
                <a:ea typeface="+mn-lt"/>
                <a:cs typeface="+mn-lt"/>
              </a:rPr>
              <a:t>)</a:t>
            </a:r>
          </a:p>
          <a:p>
            <a:pPr marL="342900" indent="-342900" algn="just">
              <a:buClr>
                <a:srgbClr val="00A6FF"/>
              </a:buClr>
              <a:buFont typeface="Wingdings" panose="05000000000000000000" pitchFamily="2" charset="2"/>
              <a:buChar char="§"/>
            </a:pPr>
            <a:r>
              <a:rPr lang="it-IT" sz="2000">
                <a:solidFill>
                  <a:schemeClr val="accent5"/>
                </a:solidFill>
              </a:rPr>
              <a:t>Affiancamento ai partecipanti nello sviluppo e redazione del Project Work </a:t>
            </a:r>
            <a:r>
              <a:rPr lang="it-IT" sz="2000" i="1">
                <a:solidFill>
                  <a:schemeClr val="accent5"/>
                </a:solidFill>
              </a:rPr>
              <a:t>(</a:t>
            </a:r>
            <a:r>
              <a:rPr lang="it-IT" sz="2000" b="1" i="1">
                <a:solidFill>
                  <a:schemeClr val="accent5"/>
                </a:solidFill>
              </a:rPr>
              <a:t>Corso Avanzato</a:t>
            </a:r>
            <a:r>
              <a:rPr lang="it-IT" sz="2000" i="1">
                <a:solidFill>
                  <a:schemeClr val="accent5"/>
                </a:solidFill>
              </a:rPr>
              <a:t>)</a:t>
            </a:r>
            <a:endParaRPr lang="it-IT" sz="2000">
              <a:solidFill>
                <a:schemeClr val="accent5"/>
              </a:solidFill>
              <a:cs typeface="Calibri"/>
            </a:endParaRPr>
          </a:p>
        </p:txBody>
      </p:sp>
      <p:pic>
        <p:nvPicPr>
          <p:cNvPr id="55" name="Immagine 54">
            <a:extLst>
              <a:ext uri="{FF2B5EF4-FFF2-40B4-BE49-F238E27FC236}">
                <a16:creationId xmlns:a16="http://schemas.microsoft.com/office/drawing/2014/main" id="{37651DF9-18C6-80FC-340E-5390486225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62" y="2371735"/>
            <a:ext cx="1080000" cy="1080000"/>
          </a:xfrm>
          <a:prstGeom prst="rect">
            <a:avLst/>
          </a:prstGeom>
        </p:spPr>
      </p:pic>
      <p:sp>
        <p:nvSpPr>
          <p:cNvPr id="56" name="Rettangolo 55">
            <a:extLst>
              <a:ext uri="{FF2B5EF4-FFF2-40B4-BE49-F238E27FC236}">
                <a16:creationId xmlns:a16="http://schemas.microsoft.com/office/drawing/2014/main" id="{01183B3B-98A2-0A16-A784-59BA7EE80211}"/>
              </a:ext>
            </a:extLst>
          </p:cNvPr>
          <p:cNvSpPr/>
          <p:nvPr/>
        </p:nvSpPr>
        <p:spPr>
          <a:xfrm>
            <a:off x="1591904" y="5283327"/>
            <a:ext cx="10228619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 fontAlgn="base"/>
            <a:r>
              <a:rPr lang="it-IT" sz="2000" b="1">
                <a:solidFill>
                  <a:schemeClr val="accent5"/>
                </a:solidFill>
              </a:rPr>
              <a:t>Linea Digital Learning</a:t>
            </a:r>
          </a:p>
          <a:p>
            <a:pPr marL="342900" indent="-342900" algn="just" fontAlgn="base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2000">
                <a:solidFill>
                  <a:schemeClr val="accent5"/>
                </a:solidFill>
              </a:rPr>
              <a:t>Supporto per la risoluzione di problemi tecnici relativi all’uso della piattaforma (</a:t>
            </a:r>
            <a:r>
              <a:rPr lang="it-IT" sz="2000" b="1" i="1">
                <a:solidFill>
                  <a:schemeClr val="accent5"/>
                </a:solidFill>
              </a:rPr>
              <a:t>Digital Learning</a:t>
            </a:r>
            <a:r>
              <a:rPr lang="it-IT" sz="2000">
                <a:solidFill>
                  <a:schemeClr val="accent5"/>
                </a:solidFill>
              </a:rPr>
              <a:t>)</a:t>
            </a:r>
            <a:endParaRPr lang="it-IT" sz="2000">
              <a:solidFill>
                <a:schemeClr val="accent5"/>
              </a:solidFill>
              <a:cs typeface="Calibri"/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94D8D2CB-67C3-01D4-52AF-056D27BE631A}"/>
              </a:ext>
            </a:extLst>
          </p:cNvPr>
          <p:cNvGrpSpPr/>
          <p:nvPr/>
        </p:nvGrpSpPr>
        <p:grpSpPr>
          <a:xfrm>
            <a:off x="435162" y="5212288"/>
            <a:ext cx="1080000" cy="1080000"/>
            <a:chOff x="7732575" y="4540228"/>
            <a:chExt cx="1080000" cy="1080000"/>
          </a:xfrm>
        </p:grpSpPr>
        <p:sp>
          <p:nvSpPr>
            <p:cNvPr id="58" name="Ovale 57">
              <a:extLst>
                <a:ext uri="{FF2B5EF4-FFF2-40B4-BE49-F238E27FC236}">
                  <a16:creationId xmlns:a16="http://schemas.microsoft.com/office/drawing/2014/main" id="{1E583E15-6DD4-76C2-8F13-02D310B61947}"/>
                </a:ext>
              </a:extLst>
            </p:cNvPr>
            <p:cNvSpPr/>
            <p:nvPr/>
          </p:nvSpPr>
          <p:spPr>
            <a:xfrm>
              <a:off x="7732575" y="4540228"/>
              <a:ext cx="1080000" cy="1080000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pic>
          <p:nvPicPr>
            <p:cNvPr id="59" name="Picture 2">
              <a:extLst>
                <a:ext uri="{FF2B5EF4-FFF2-40B4-BE49-F238E27FC236}">
                  <a16:creationId xmlns:a16="http://schemas.microsoft.com/office/drawing/2014/main" id="{BB98B0EF-FCEE-6A3C-2086-0BD2CA1540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8575" y="4782762"/>
              <a:ext cx="828000" cy="59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Rettangolo 59">
            <a:extLst>
              <a:ext uri="{FF2B5EF4-FFF2-40B4-BE49-F238E27FC236}">
                <a16:creationId xmlns:a16="http://schemas.microsoft.com/office/drawing/2014/main" id="{C722FD79-2671-D7AB-BB2B-56B179E3B9B8}"/>
              </a:ext>
            </a:extLst>
          </p:cNvPr>
          <p:cNvSpPr/>
          <p:nvPr/>
        </p:nvSpPr>
        <p:spPr>
          <a:xfrm>
            <a:off x="304226" y="93764"/>
            <a:ext cx="9599795" cy="8371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4000">
                <a:solidFill>
                  <a:srgbClr val="7F7F7F"/>
                </a:solidFill>
              </a:rPr>
              <a:t>Il percorso: attori coinvolti</a:t>
            </a:r>
            <a:r>
              <a:rPr lang="it-IT" sz="4000" b="1">
                <a:solidFill>
                  <a:srgbClr val="7F7F7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772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t"/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DF2A4F796AD34DA9ECC9CBD190F659" ma:contentTypeVersion="16" ma:contentTypeDescription="Creare un nuovo documento." ma:contentTypeScope="" ma:versionID="a2617cb2ac15de97655141a0f7c7cd06">
  <xsd:schema xmlns:xsd="http://www.w3.org/2001/XMLSchema" xmlns:xs="http://www.w3.org/2001/XMLSchema" xmlns:p="http://schemas.microsoft.com/office/2006/metadata/properties" xmlns:ns2="1c67de8c-514f-4eb2-a7df-82791b0a91b3" xmlns:ns3="27ac54f6-3dfc-48ed-ae81-05cf3d015af9" targetNamespace="http://schemas.microsoft.com/office/2006/metadata/properties" ma:root="true" ma:fieldsID="9dae24128451643e07c94335de74ecd0" ns2:_="" ns3:_="">
    <xsd:import namespace="1c67de8c-514f-4eb2-a7df-82791b0a91b3"/>
    <xsd:import namespace="27ac54f6-3dfc-48ed-ae81-05cf3d015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7de8c-514f-4eb2-a7df-82791b0a91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ce85f7ea-74d5-4787-b3d3-13133ece62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c54f6-3dfc-48ed-ae81-05cf3d015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1d1e5c9-3352-497a-9627-50ab8acba150}" ma:internalName="TaxCatchAll" ma:showField="CatchAllData" ma:web="27ac54f6-3dfc-48ed-ae81-05cf3d015a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67de8c-514f-4eb2-a7df-82791b0a91b3">
      <Terms xmlns="http://schemas.microsoft.com/office/infopath/2007/PartnerControls"/>
    </lcf76f155ced4ddcb4097134ff3c332f>
    <TaxCatchAll xmlns="27ac54f6-3dfc-48ed-ae81-05cf3d015af9" xsi:nil="true"/>
  </documentManagement>
</p:properties>
</file>

<file path=customXml/itemProps1.xml><?xml version="1.0" encoding="utf-8"?>
<ds:datastoreItem xmlns:ds="http://schemas.openxmlformats.org/officeDocument/2006/customXml" ds:itemID="{850FFD01-84A8-4976-B58C-64603721DB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6D9ECC-5616-451E-A533-AE8A5BEB1902}">
  <ds:schemaRefs>
    <ds:schemaRef ds:uri="1c67de8c-514f-4eb2-a7df-82791b0a91b3"/>
    <ds:schemaRef ds:uri="27ac54f6-3dfc-48ed-ae81-05cf3d015a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612053-D1A2-43C9-943A-60A4F76092B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1c67de8c-514f-4eb2-a7df-82791b0a91b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7ac54f6-3dfc-48ed-ae81-05cf3d015af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1327</Words>
  <Application>Microsoft Office PowerPoint</Application>
  <PresentationFormat>Widescreen</PresentationFormat>
  <Paragraphs>190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Arial</vt:lpstr>
      <vt:lpstr>Arial,Sans-Serif</vt:lpstr>
      <vt:lpstr>Calibri</vt:lpstr>
      <vt:lpstr>Calibri Light</vt:lpstr>
      <vt:lpstr>Helvetica Neue Thin</vt:lpstr>
      <vt:lpstr>Wingdings</vt:lpstr>
      <vt:lpstr>Wingdings,Sans-Serif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Metodologia didattica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Crediti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UO SCUOLA</dc:creator>
  <cp:lastModifiedBy>Preside</cp:lastModifiedBy>
  <cp:revision>2</cp:revision>
  <cp:lastPrinted>2022-06-10T06:49:29Z</cp:lastPrinted>
  <dcterms:created xsi:type="dcterms:W3CDTF">2015-10-22T08:34:58Z</dcterms:created>
  <dcterms:modified xsi:type="dcterms:W3CDTF">2023-03-02T07:37:17Z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0x01010013DF2A4F796AD34DA9ECC9CBD190F659</vt:lpwstr>
  </property>
  <property fmtid="{D5CDD505-2E9C-101B-9397-08002B2CF9AE}" pid="3" name="MediaServiceImageTags">
    <vt:lpwstr/>
  </property>
</Properties>
</file>